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71" r:id="rId3"/>
    <p:sldId id="272" r:id="rId4"/>
    <p:sldId id="273" r:id="rId5"/>
    <p:sldId id="258" r:id="rId6"/>
    <p:sldId id="257" r:id="rId7"/>
    <p:sldId id="274" r:id="rId8"/>
    <p:sldId id="260" r:id="rId9"/>
    <p:sldId id="265" r:id="rId10"/>
    <p:sldId id="259" r:id="rId11"/>
    <p:sldId id="266" r:id="rId12"/>
    <p:sldId id="267" r:id="rId13"/>
    <p:sldId id="277" r:id="rId14"/>
    <p:sldId id="279" r:id="rId15"/>
    <p:sldId id="275" r:id="rId16"/>
    <p:sldId id="276" r:id="rId17"/>
    <p:sldId id="278" r:id="rId18"/>
    <p:sldId id="270" r:id="rId19"/>
    <p:sldId id="280" r:id="rId20"/>
    <p:sldId id="281" r:id="rId21"/>
    <p:sldId id="290" r:id="rId22"/>
    <p:sldId id="291" r:id="rId23"/>
    <p:sldId id="292" r:id="rId24"/>
    <p:sldId id="293" r:id="rId25"/>
    <p:sldId id="282" r:id="rId26"/>
    <p:sldId id="304" r:id="rId27"/>
    <p:sldId id="305" r:id="rId28"/>
    <p:sldId id="306" r:id="rId29"/>
    <p:sldId id="294" r:id="rId30"/>
    <p:sldId id="285" r:id="rId31"/>
    <p:sldId id="286" r:id="rId32"/>
    <p:sldId id="287" r:id="rId33"/>
    <p:sldId id="288" r:id="rId34"/>
    <p:sldId id="296" r:id="rId35"/>
    <p:sldId id="261" r:id="rId36"/>
    <p:sldId id="298" r:id="rId37"/>
    <p:sldId id="299" r:id="rId38"/>
    <p:sldId id="297" r:id="rId39"/>
    <p:sldId id="295" r:id="rId40"/>
    <p:sldId id="300" r:id="rId41"/>
    <p:sldId id="301" r:id="rId42"/>
    <p:sldId id="302" r:id="rId43"/>
    <p:sldId id="303" r:id="rId44"/>
    <p:sldId id="269" r:id="rId45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00"/>
    <a:srgbClr val="002235"/>
    <a:srgbClr val="004268"/>
    <a:srgbClr val="8DFD4C"/>
    <a:srgbClr val="B559BD"/>
    <a:srgbClr val="003500"/>
    <a:srgbClr val="005D00"/>
    <a:srgbClr val="10F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935C45-7725-43A1-8CCD-3BFDF4A5669D}" type="datetimeFigureOut">
              <a:rPr lang="fr-FR"/>
              <a:pPr>
                <a:defRPr/>
              </a:pPr>
              <a:t>09/04/2012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BD88EE-F5D7-488D-9A37-727943A89DF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1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F7D311-96B3-4683-841E-49D73D225B18}" type="slidenum">
              <a:rPr lang="en-US">
                <a:latin typeface="Times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latin typeface="Times" pitchFamily="18" charset="0"/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06BEA4-9E6C-4A4A-B48D-B54CF7DC823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EF8433-E1E9-4E25-BD8D-934D26EE714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cs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A0B7CB-ECAB-4B11-8FB8-832BA633FC5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cs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89BCE-7619-4E2D-BC68-AD730584F7E0}" type="datetimeFigureOut">
              <a:rPr lang="fr-FR"/>
              <a:pPr>
                <a:defRPr/>
              </a:pPr>
              <a:t>09/04/2012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8CD2A-C4CC-4E82-A03B-2CD1FCCC416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1FB28-0825-4DE5-8949-B717C5E7533F}" type="datetimeFigureOut">
              <a:rPr lang="fr-FR"/>
              <a:pPr>
                <a:defRPr/>
              </a:pPr>
              <a:t>09/04/2012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023A-027D-406A-87CF-2CD9E4B047E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88F3F-51A2-4CAB-BFAF-CA190F435306}" type="datetimeFigureOut">
              <a:rPr lang="fr-FR"/>
              <a:pPr>
                <a:defRPr/>
              </a:pPr>
              <a:t>09/04/2012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802DD-BEF2-4E90-97CD-F58DC05CAC2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DD207-0B9C-4A69-BFF3-0717F9ABA530}" type="datetimeFigureOut">
              <a:rPr lang="fr-FR"/>
              <a:pPr>
                <a:defRPr/>
              </a:pPr>
              <a:t>09/04/2012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5B9F8-C7DD-409C-9F87-85E0B7AD177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2138A-8804-4D14-89E4-7EE7AAAE16AA}" type="datetimeFigureOut">
              <a:rPr lang="fr-FR"/>
              <a:pPr>
                <a:defRPr/>
              </a:pPr>
              <a:t>09/04/2012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06063-B8B3-4420-9449-3DF06136BF9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AC8E-4C82-456B-8E64-AC8EA54DBD59}" type="datetimeFigureOut">
              <a:rPr lang="fr-FR"/>
              <a:pPr>
                <a:defRPr/>
              </a:pPr>
              <a:t>09/04/2012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89FDF-EE64-4082-A822-618F5664200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7E4DB-2E81-43E2-B658-4094A003A004}" type="datetimeFigureOut">
              <a:rPr lang="fr-FR"/>
              <a:pPr>
                <a:defRPr/>
              </a:pPr>
              <a:t>09/04/2012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CC329-7638-4D66-B309-747F1A16934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CF4D7-6EB2-4BCE-9B05-B0E543E4F36F}" type="datetimeFigureOut">
              <a:rPr lang="fr-FR"/>
              <a:pPr>
                <a:defRPr/>
              </a:pPr>
              <a:t>09/04/2012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0E2D6-FAFA-41C4-A35D-F9BE6DAFA56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36DD-E2D9-4D9B-AAB2-BF18BBE427DF}" type="datetimeFigureOut">
              <a:rPr lang="fr-FR"/>
              <a:pPr>
                <a:defRPr/>
              </a:pPr>
              <a:t>09/04/2012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3C33A-DBB4-4459-99DF-2A1FDCFB6A5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67ED-B85E-4082-AEA4-200A9921B29D}" type="datetimeFigureOut">
              <a:rPr lang="fr-FR"/>
              <a:pPr>
                <a:defRPr/>
              </a:pPr>
              <a:t>09/04/2012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21C12-357C-41E1-8440-B973D1277DA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6639-BED0-4B2C-9E82-717EC8CD5DAB}" type="datetimeFigureOut">
              <a:rPr lang="fr-FR"/>
              <a:pPr>
                <a:defRPr/>
              </a:pPr>
              <a:t>09/04/2012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6C458-14B2-413F-91F4-F7413F40E81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6E32D5-9206-4A47-A927-3F0845D65D2E}" type="datetimeFigureOut">
              <a:rPr lang="fr-FR"/>
              <a:pPr>
                <a:defRPr/>
              </a:pPr>
              <a:t>09/04/2012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90F2B5-98B1-4BC2-B527-9DF684427AE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castellani\Documents\enseignements\UE\Movie1.mov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castellani\Documents\enseignements\UE\1153758s4.mo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325581" y="1328882"/>
            <a:ext cx="85759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Skia"/>
              </a:rPr>
              <a:t>Valérie</a:t>
            </a:r>
            <a:r>
              <a:rPr lang="en-US" sz="3200" b="1" dirty="0">
                <a:solidFill>
                  <a:schemeClr val="tx2"/>
                </a:solidFill>
                <a:latin typeface="Skia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Skia"/>
              </a:rPr>
              <a:t>Castellani</a:t>
            </a:r>
            <a:r>
              <a:rPr lang="en-US" sz="3200" b="1" dirty="0">
                <a:solidFill>
                  <a:schemeClr val="tx2"/>
                </a:solidFill>
                <a:latin typeface="Skia"/>
              </a:rPr>
              <a:t>, CNRS, Villeurbanne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25581" y="132485"/>
            <a:ext cx="84928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200" b="1" dirty="0">
                <a:latin typeface="Skia"/>
              </a:rPr>
              <a:t>Formation des </a:t>
            </a:r>
            <a:r>
              <a:rPr lang="en-US" sz="3200" b="1" dirty="0" err="1">
                <a:latin typeface="Skia"/>
              </a:rPr>
              <a:t>connexions</a:t>
            </a:r>
            <a:r>
              <a:rPr lang="en-US" sz="3200" b="1" dirty="0">
                <a:latin typeface="Skia"/>
              </a:rPr>
              <a:t> </a:t>
            </a:r>
            <a:r>
              <a:rPr lang="en-US" sz="3200" b="1" dirty="0" err="1">
                <a:latin typeface="Skia"/>
              </a:rPr>
              <a:t>nerveuses</a:t>
            </a:r>
            <a:r>
              <a:rPr lang="en-US" sz="3200" b="1" dirty="0">
                <a:latin typeface="Skia"/>
              </a:rPr>
              <a:t> et </a:t>
            </a:r>
          </a:p>
          <a:p>
            <a:pPr algn="ctr">
              <a:lnSpc>
                <a:spcPts val="3600"/>
              </a:lnSpc>
            </a:pPr>
            <a:r>
              <a:rPr lang="en-US" sz="3200" b="1" dirty="0" err="1">
                <a:latin typeface="Skia"/>
              </a:rPr>
              <a:t>potentialités</a:t>
            </a:r>
            <a:r>
              <a:rPr lang="en-US" sz="3200" b="1" dirty="0">
                <a:latin typeface="Skia"/>
              </a:rPr>
              <a:t> </a:t>
            </a:r>
            <a:r>
              <a:rPr lang="en-US" sz="3200" b="1" dirty="0" err="1">
                <a:latin typeface="Skia"/>
              </a:rPr>
              <a:t>d’applications</a:t>
            </a:r>
            <a:r>
              <a:rPr lang="en-US" sz="3200" b="1" dirty="0">
                <a:latin typeface="Skia"/>
              </a:rPr>
              <a:t> </a:t>
            </a:r>
            <a:r>
              <a:rPr lang="en-US" sz="3200" b="1" dirty="0" err="1">
                <a:latin typeface="Skia"/>
              </a:rPr>
              <a:t>thérapeutiques</a:t>
            </a:r>
            <a:endParaRPr lang="en-US" sz="3200" b="1" dirty="0">
              <a:latin typeface="Skia"/>
            </a:endParaRPr>
          </a:p>
        </p:txBody>
      </p:sp>
      <p:pic>
        <p:nvPicPr>
          <p:cNvPr id="14339" name="Imag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0311" y="2330639"/>
            <a:ext cx="2140359" cy="223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0" name="Grouper 13"/>
          <p:cNvGrpSpPr>
            <a:grpSpLocks/>
          </p:cNvGrpSpPr>
          <p:nvPr/>
        </p:nvGrpSpPr>
        <p:grpSpPr bwMode="auto">
          <a:xfrm>
            <a:off x="733425" y="2232025"/>
            <a:ext cx="3155950" cy="4038600"/>
            <a:chOff x="304801" y="1862554"/>
            <a:chExt cx="3704650" cy="4800600"/>
          </a:xfrm>
        </p:grpSpPr>
        <p:pic>
          <p:nvPicPr>
            <p:cNvPr id="14342" name="Image 8"/>
            <p:cNvPicPr>
              <a:picLocks noChangeAspect="1"/>
            </p:cNvPicPr>
            <p:nvPr/>
          </p:nvPicPr>
          <p:blipFill>
            <a:blip r:embed="rId3"/>
            <a:srcRect b="7692"/>
            <a:stretch>
              <a:fillRect/>
            </a:stretch>
          </p:blipFill>
          <p:spPr bwMode="auto">
            <a:xfrm>
              <a:off x="304801" y="2319754"/>
              <a:ext cx="3217334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2056497" y="1862554"/>
              <a:ext cx="1201962" cy="4396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+mn-cs"/>
                </a:rPr>
                <a:t>cortex</a:t>
              </a:r>
            </a:p>
          </p:txBody>
        </p:sp>
        <p:cxnSp>
          <p:nvCxnSpPr>
            <p:cNvPr id="14344" name="Connecteur droit 10"/>
            <p:cNvCxnSpPr>
              <a:cxnSpLocks noChangeShapeType="1"/>
            </p:cNvCxnSpPr>
            <p:nvPr/>
          </p:nvCxnSpPr>
          <p:spPr bwMode="auto">
            <a:xfrm rot="5400000">
              <a:off x="1866900" y="2281654"/>
              <a:ext cx="4572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345" name="ZoneTexte 11"/>
            <p:cNvSpPr txBox="1">
              <a:spLocks noChangeArrowheads="1"/>
            </p:cNvSpPr>
            <p:nvPr/>
          </p:nvSpPr>
          <p:spPr bwMode="auto">
            <a:xfrm>
              <a:off x="2743200" y="2929354"/>
              <a:ext cx="1266251" cy="439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solidFill>
                    <a:srgbClr val="3C8C93"/>
                  </a:solidFill>
                  <a:latin typeface="Calibri" pitchFamily="34" charset="0"/>
                </a:rPr>
                <a:t>cervelet</a:t>
              </a:r>
            </a:p>
          </p:txBody>
        </p:sp>
        <p:cxnSp>
          <p:nvCxnSpPr>
            <p:cNvPr id="14346" name="Connecteur droit 12"/>
            <p:cNvCxnSpPr>
              <a:cxnSpLocks noChangeShapeType="1"/>
            </p:cNvCxnSpPr>
            <p:nvPr/>
          </p:nvCxnSpPr>
          <p:spPr bwMode="auto">
            <a:xfrm flipV="1">
              <a:off x="2362200" y="3310354"/>
              <a:ext cx="60960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15" name="Connecteur droit 14"/>
          <p:cNvCxnSpPr/>
          <p:nvPr/>
        </p:nvCxnSpPr>
        <p:spPr>
          <a:xfrm>
            <a:off x="41563" y="1227857"/>
            <a:ext cx="91440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cheyraud\Documents\Documents_CH\Formaterre\Formavie2012\Conferences\logo-medi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40" y="5302245"/>
            <a:ext cx="1533525" cy="98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834728" y="5088006"/>
            <a:ext cx="3104824" cy="138499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err="1" smtClean="0"/>
              <a:t>Formavie</a:t>
            </a:r>
            <a:r>
              <a:rPr lang="fr-FR" sz="2800" b="1" dirty="0" smtClean="0"/>
              <a:t> 2012</a:t>
            </a:r>
            <a:br>
              <a:rPr lang="fr-FR" sz="2800" b="1" dirty="0" smtClean="0"/>
            </a:br>
            <a:r>
              <a:rPr lang="fr-FR" sz="2800" b="1" dirty="0" smtClean="0"/>
              <a:t>5-6 Avril 2012</a:t>
            </a:r>
            <a:br>
              <a:rPr lang="fr-FR" sz="2800" b="1" dirty="0" smtClean="0"/>
            </a:br>
            <a:r>
              <a:rPr lang="fr-FR" sz="2800" b="1" dirty="0" err="1" smtClean="0"/>
              <a:t>Ifé</a:t>
            </a:r>
            <a:r>
              <a:rPr lang="fr-FR" sz="2800" b="1" dirty="0" smtClean="0"/>
              <a:t> / ENS de Lyon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Movie1.mo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500" y="1539875"/>
            <a:ext cx="4745038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12"/>
          <p:cNvSpPr>
            <a:spLocks noChangeArrowheads="1"/>
          </p:cNvSpPr>
          <p:nvPr/>
        </p:nvSpPr>
        <p:spPr bwMode="auto">
          <a:xfrm>
            <a:off x="109538" y="0"/>
            <a:ext cx="1011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Part. 1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773238" y="193675"/>
            <a:ext cx="6397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Mécanismes de ciblage et Navigation axonale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731838" y="820738"/>
            <a:ext cx="79994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Etude du cône de croissance dans des cultures neuronales</a:t>
            </a:r>
            <a:endParaRPr lang="en-US" sz="2400">
              <a:latin typeface="Calibri" pitchFamily="34" charset="0"/>
            </a:endParaRPr>
          </a:p>
        </p:txBody>
      </p:sp>
      <p:grpSp>
        <p:nvGrpSpPr>
          <p:cNvPr id="23558" name="Grouper 8"/>
          <p:cNvGrpSpPr>
            <a:grpSpLocks/>
          </p:cNvGrpSpPr>
          <p:nvPr/>
        </p:nvGrpSpPr>
        <p:grpSpPr bwMode="auto">
          <a:xfrm>
            <a:off x="5227638" y="1311275"/>
            <a:ext cx="4383087" cy="3216275"/>
            <a:chOff x="1455617" y="1625966"/>
            <a:chExt cx="3401273" cy="2525934"/>
          </a:xfrm>
        </p:grpSpPr>
        <p:pic>
          <p:nvPicPr>
            <p:cNvPr id="2356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83307" y="2194513"/>
              <a:ext cx="1304925" cy="1957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6" name="Line 12"/>
            <p:cNvSpPr>
              <a:spLocks noChangeShapeType="1"/>
            </p:cNvSpPr>
            <p:nvPr/>
          </p:nvSpPr>
          <p:spPr bwMode="auto">
            <a:xfrm>
              <a:off x="1762707" y="2181813"/>
              <a:ext cx="279400" cy="304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67" name="Text Box 13"/>
            <p:cNvSpPr txBox="1">
              <a:spLocks noChangeArrowheads="1"/>
            </p:cNvSpPr>
            <p:nvPr/>
          </p:nvSpPr>
          <p:spPr bwMode="auto">
            <a:xfrm>
              <a:off x="1455617" y="1625966"/>
              <a:ext cx="2737072" cy="55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Skia"/>
                </a:rPr>
                <a:t>Domaine périphérique</a:t>
              </a:r>
            </a:p>
            <a:p>
              <a:r>
                <a:rPr lang="en-US" sz="2000">
                  <a:latin typeface="Skia"/>
                </a:rPr>
                <a:t>actine</a:t>
              </a:r>
            </a:p>
          </p:txBody>
        </p:sp>
        <p:sp>
          <p:nvSpPr>
            <p:cNvPr id="23568" name="Text Box 14"/>
            <p:cNvSpPr txBox="1">
              <a:spLocks noChangeArrowheads="1"/>
            </p:cNvSpPr>
            <p:nvPr/>
          </p:nvSpPr>
          <p:spPr bwMode="auto">
            <a:xfrm>
              <a:off x="2794582" y="2842213"/>
              <a:ext cx="2062308" cy="55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Skia"/>
                </a:rPr>
                <a:t>Domaine central</a:t>
              </a:r>
            </a:p>
            <a:p>
              <a:r>
                <a:rPr lang="en-US" sz="2000">
                  <a:latin typeface="Skia"/>
                </a:rPr>
                <a:t>microtubules</a:t>
              </a:r>
            </a:p>
          </p:txBody>
        </p:sp>
        <p:sp>
          <p:nvSpPr>
            <p:cNvPr id="23569" name="Line 15"/>
            <p:cNvSpPr>
              <a:spLocks noChangeShapeType="1"/>
            </p:cNvSpPr>
            <p:nvPr/>
          </p:nvSpPr>
          <p:spPr bwMode="auto">
            <a:xfrm rot="9454390">
              <a:off x="2238957" y="2699338"/>
              <a:ext cx="504825" cy="58896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3559" name="Grouper 21"/>
          <p:cNvGrpSpPr>
            <a:grpSpLocks/>
          </p:cNvGrpSpPr>
          <p:nvPr/>
        </p:nvGrpSpPr>
        <p:grpSpPr bwMode="auto">
          <a:xfrm>
            <a:off x="5489575" y="4527550"/>
            <a:ext cx="3033713" cy="1704975"/>
            <a:chOff x="5403850" y="4785667"/>
            <a:chExt cx="3033840" cy="1704033"/>
          </a:xfrm>
        </p:grpSpPr>
        <p:sp>
          <p:nvSpPr>
            <p:cNvPr id="23" name="Forme libre 22"/>
            <p:cNvSpPr/>
            <p:nvPr/>
          </p:nvSpPr>
          <p:spPr>
            <a:xfrm>
              <a:off x="5403850" y="5139484"/>
              <a:ext cx="1554228" cy="1350216"/>
            </a:xfrm>
            <a:custGeom>
              <a:avLst/>
              <a:gdLst>
                <a:gd name="connsiteX0" fmla="*/ 1035050 w 1553633"/>
                <a:gd name="connsiteY0" fmla="*/ 1350433 h 1350433"/>
                <a:gd name="connsiteX1" fmla="*/ 1517650 w 1553633"/>
                <a:gd name="connsiteY1" fmla="*/ 626533 h 1350433"/>
                <a:gd name="connsiteX2" fmla="*/ 1250950 w 1553633"/>
                <a:gd name="connsiteY2" fmla="*/ 740833 h 1350433"/>
                <a:gd name="connsiteX3" fmla="*/ 1250950 w 1553633"/>
                <a:gd name="connsiteY3" fmla="*/ 245533 h 1350433"/>
                <a:gd name="connsiteX4" fmla="*/ 1009650 w 1553633"/>
                <a:gd name="connsiteY4" fmla="*/ 588433 h 1350433"/>
                <a:gd name="connsiteX5" fmla="*/ 717550 w 1553633"/>
                <a:gd name="connsiteY5" fmla="*/ 29633 h 1350433"/>
                <a:gd name="connsiteX6" fmla="*/ 717550 w 1553633"/>
                <a:gd name="connsiteY6" fmla="*/ 410633 h 1350433"/>
                <a:gd name="connsiteX7" fmla="*/ 44450 w 1553633"/>
                <a:gd name="connsiteY7" fmla="*/ 283633 h 1350433"/>
                <a:gd name="connsiteX8" fmla="*/ 450850 w 1553633"/>
                <a:gd name="connsiteY8" fmla="*/ 601133 h 1350433"/>
                <a:gd name="connsiteX9" fmla="*/ 107950 w 1553633"/>
                <a:gd name="connsiteY9" fmla="*/ 651933 h 1350433"/>
                <a:gd name="connsiteX10" fmla="*/ 577850 w 1553633"/>
                <a:gd name="connsiteY10" fmla="*/ 956733 h 1350433"/>
                <a:gd name="connsiteX11" fmla="*/ 831850 w 1553633"/>
                <a:gd name="connsiteY11" fmla="*/ 1312333 h 1350433"/>
                <a:gd name="connsiteX12" fmla="*/ 831850 w 1553633"/>
                <a:gd name="connsiteY12" fmla="*/ 1312333 h 135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3633" h="1350433">
                  <a:moveTo>
                    <a:pt x="1035050" y="1350433"/>
                  </a:moveTo>
                  <a:cubicBezTo>
                    <a:pt x="1258358" y="1039283"/>
                    <a:pt x="1481667" y="728133"/>
                    <a:pt x="1517650" y="626533"/>
                  </a:cubicBezTo>
                  <a:cubicBezTo>
                    <a:pt x="1553633" y="524933"/>
                    <a:pt x="1295400" y="804333"/>
                    <a:pt x="1250950" y="740833"/>
                  </a:cubicBezTo>
                  <a:cubicBezTo>
                    <a:pt x="1206500" y="677333"/>
                    <a:pt x="1291167" y="270933"/>
                    <a:pt x="1250950" y="245533"/>
                  </a:cubicBezTo>
                  <a:cubicBezTo>
                    <a:pt x="1210733" y="220133"/>
                    <a:pt x="1098550" y="624416"/>
                    <a:pt x="1009650" y="588433"/>
                  </a:cubicBezTo>
                  <a:cubicBezTo>
                    <a:pt x="920750" y="552450"/>
                    <a:pt x="766233" y="59266"/>
                    <a:pt x="717550" y="29633"/>
                  </a:cubicBezTo>
                  <a:cubicBezTo>
                    <a:pt x="668867" y="0"/>
                    <a:pt x="829733" y="368300"/>
                    <a:pt x="717550" y="410633"/>
                  </a:cubicBezTo>
                  <a:cubicBezTo>
                    <a:pt x="605367" y="452966"/>
                    <a:pt x="88900" y="251883"/>
                    <a:pt x="44450" y="283633"/>
                  </a:cubicBezTo>
                  <a:cubicBezTo>
                    <a:pt x="0" y="315383"/>
                    <a:pt x="440267" y="539750"/>
                    <a:pt x="450850" y="601133"/>
                  </a:cubicBezTo>
                  <a:cubicBezTo>
                    <a:pt x="461433" y="662516"/>
                    <a:pt x="86783" y="592666"/>
                    <a:pt x="107950" y="651933"/>
                  </a:cubicBezTo>
                  <a:cubicBezTo>
                    <a:pt x="129117" y="711200"/>
                    <a:pt x="457200" y="846666"/>
                    <a:pt x="577850" y="956733"/>
                  </a:cubicBezTo>
                  <a:cubicBezTo>
                    <a:pt x="698500" y="1066800"/>
                    <a:pt x="831850" y="1312333"/>
                    <a:pt x="831850" y="1312333"/>
                  </a:cubicBezTo>
                  <a:lnTo>
                    <a:pt x="831850" y="1312333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00842" y="5347332"/>
              <a:ext cx="127005" cy="609263"/>
            </a:xfrm>
            <a:prstGeom prst="rect">
              <a:avLst/>
            </a:prstGeom>
            <a:solidFill>
              <a:srgbClr val="802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Ellipse 24"/>
            <p:cNvSpPr/>
            <p:nvPr/>
          </p:nvSpPr>
          <p:spPr>
            <a:xfrm>
              <a:off x="6400842" y="5015728"/>
              <a:ext cx="266711" cy="3316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563" name="Rectangle 25"/>
            <p:cNvSpPr>
              <a:spLocks noChangeArrowheads="1"/>
            </p:cNvSpPr>
            <p:nvPr/>
          </p:nvSpPr>
          <p:spPr bwMode="auto">
            <a:xfrm>
              <a:off x="6667500" y="4785667"/>
              <a:ext cx="10256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Skia"/>
                </a:rPr>
                <a:t>ligand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23564" name="Rectangle 26"/>
            <p:cNvSpPr>
              <a:spLocks noChangeArrowheads="1"/>
            </p:cNvSpPr>
            <p:nvPr/>
          </p:nvSpPr>
          <p:spPr bwMode="auto">
            <a:xfrm>
              <a:off x="6944974" y="5494635"/>
              <a:ext cx="14927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Skia"/>
                </a:rPr>
                <a:t>récepteur</a:t>
              </a:r>
              <a:endParaRPr lang="en-US" sz="240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oneTexte 3"/>
          <p:cNvSpPr txBox="1">
            <a:spLocks noChangeArrowheads="1"/>
          </p:cNvSpPr>
          <p:nvPr/>
        </p:nvSpPr>
        <p:spPr bwMode="auto">
          <a:xfrm>
            <a:off x="2733675" y="230188"/>
            <a:ext cx="404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Skia"/>
                <a:ea typeface="Skia"/>
                <a:cs typeface="Skia"/>
              </a:rPr>
              <a:t>Les signaux chimiotropiques</a:t>
            </a:r>
          </a:p>
        </p:txBody>
      </p:sp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109538" y="0"/>
            <a:ext cx="1011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  <a:ea typeface="Skia"/>
                <a:cs typeface="Skia"/>
              </a:rPr>
              <a:t>Part. 1</a:t>
            </a:r>
            <a:endParaRPr lang="en-US" sz="2400">
              <a:latin typeface="Skia"/>
              <a:ea typeface="Skia"/>
              <a:cs typeface="Skia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80" name="Grouper 38"/>
          <p:cNvGrpSpPr>
            <a:grpSpLocks/>
          </p:cNvGrpSpPr>
          <p:nvPr/>
        </p:nvGrpSpPr>
        <p:grpSpPr bwMode="auto">
          <a:xfrm>
            <a:off x="2087563" y="2511425"/>
            <a:ext cx="4175125" cy="1749425"/>
            <a:chOff x="1035939" y="2527475"/>
            <a:chExt cx="4175338" cy="1749425"/>
          </a:xfrm>
        </p:grpSpPr>
        <p:sp>
          <p:nvSpPr>
            <p:cNvPr id="24600" name="Oval 2"/>
            <p:cNvSpPr>
              <a:spLocks noChangeArrowheads="1"/>
            </p:cNvSpPr>
            <p:nvPr/>
          </p:nvSpPr>
          <p:spPr bwMode="auto">
            <a:xfrm>
              <a:off x="2525014" y="3098975"/>
              <a:ext cx="603250" cy="531813"/>
            </a:xfrm>
            <a:prstGeom prst="ellipse">
              <a:avLst/>
            </a:prstGeom>
            <a:solidFill>
              <a:srgbClr val="18F44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24601" name="Line 3"/>
            <p:cNvSpPr>
              <a:spLocks noChangeShapeType="1"/>
            </p:cNvSpPr>
            <p:nvPr/>
          </p:nvSpPr>
          <p:spPr bwMode="auto">
            <a:xfrm flipV="1">
              <a:off x="1677289" y="3141838"/>
              <a:ext cx="528638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02" name="Freeform 4"/>
            <p:cNvSpPr>
              <a:spLocks/>
            </p:cNvSpPr>
            <p:nvPr/>
          </p:nvSpPr>
          <p:spPr bwMode="auto">
            <a:xfrm>
              <a:off x="1702689" y="3308525"/>
              <a:ext cx="649288" cy="88900"/>
            </a:xfrm>
            <a:custGeom>
              <a:avLst/>
              <a:gdLst>
                <a:gd name="T0" fmla="*/ 0 w 227"/>
                <a:gd name="T1" fmla="*/ 0 h 26"/>
                <a:gd name="T2" fmla="*/ 2147483647 w 227"/>
                <a:gd name="T3" fmla="*/ 2147483647 h 26"/>
                <a:gd name="T4" fmla="*/ 0 60000 65536"/>
                <a:gd name="T5" fmla="*/ 0 60000 65536"/>
                <a:gd name="T6" fmla="*/ 0 w 227"/>
                <a:gd name="T7" fmla="*/ 0 h 26"/>
                <a:gd name="T8" fmla="*/ 227 w 227"/>
                <a:gd name="T9" fmla="*/ 26 h 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7" h="26">
                  <a:moveTo>
                    <a:pt x="0" y="0"/>
                  </a:moveTo>
                  <a:cubicBezTo>
                    <a:pt x="94" y="10"/>
                    <a:pt x="188" y="21"/>
                    <a:pt x="227" y="2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03" name="Freeform 5"/>
            <p:cNvSpPr>
              <a:spLocks/>
            </p:cNvSpPr>
            <p:nvPr/>
          </p:nvSpPr>
          <p:spPr bwMode="auto">
            <a:xfrm>
              <a:off x="1659827" y="3470450"/>
              <a:ext cx="654050" cy="147638"/>
            </a:xfrm>
            <a:custGeom>
              <a:avLst/>
              <a:gdLst>
                <a:gd name="T0" fmla="*/ 0 w 312"/>
                <a:gd name="T1" fmla="*/ 0 h 77"/>
                <a:gd name="T2" fmla="*/ 2147483647 w 312"/>
                <a:gd name="T3" fmla="*/ 2147483647 h 77"/>
                <a:gd name="T4" fmla="*/ 2147483647 w 312"/>
                <a:gd name="T5" fmla="*/ 2147483647 h 77"/>
                <a:gd name="T6" fmla="*/ 0 60000 65536"/>
                <a:gd name="T7" fmla="*/ 0 60000 65536"/>
                <a:gd name="T8" fmla="*/ 0 60000 65536"/>
                <a:gd name="T9" fmla="*/ 0 w 312"/>
                <a:gd name="T10" fmla="*/ 0 h 77"/>
                <a:gd name="T11" fmla="*/ 312 w 312"/>
                <a:gd name="T12" fmla="*/ 77 h 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77">
                  <a:moveTo>
                    <a:pt x="0" y="0"/>
                  </a:moveTo>
                  <a:cubicBezTo>
                    <a:pt x="34" y="28"/>
                    <a:pt x="68" y="56"/>
                    <a:pt x="120" y="67"/>
                  </a:cubicBezTo>
                  <a:cubicBezTo>
                    <a:pt x="172" y="77"/>
                    <a:pt x="280" y="64"/>
                    <a:pt x="312" y="6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04" name="Freeform 6"/>
            <p:cNvSpPr>
              <a:spLocks/>
            </p:cNvSpPr>
            <p:nvPr/>
          </p:nvSpPr>
          <p:spPr bwMode="auto">
            <a:xfrm>
              <a:off x="1726502" y="3200575"/>
              <a:ext cx="635000" cy="77788"/>
            </a:xfrm>
            <a:custGeom>
              <a:avLst/>
              <a:gdLst>
                <a:gd name="T0" fmla="*/ 0 w 304"/>
                <a:gd name="T1" fmla="*/ 2147483647 h 41"/>
                <a:gd name="T2" fmla="*/ 2147483647 w 304"/>
                <a:gd name="T3" fmla="*/ 2147483647 h 41"/>
                <a:gd name="T4" fmla="*/ 2147483647 w 304"/>
                <a:gd name="T5" fmla="*/ 2147483647 h 41"/>
                <a:gd name="T6" fmla="*/ 0 60000 65536"/>
                <a:gd name="T7" fmla="*/ 0 60000 65536"/>
                <a:gd name="T8" fmla="*/ 0 60000 65536"/>
                <a:gd name="T9" fmla="*/ 0 w 304"/>
                <a:gd name="T10" fmla="*/ 0 h 41"/>
                <a:gd name="T11" fmla="*/ 304 w 304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" h="41">
                  <a:moveTo>
                    <a:pt x="0" y="41"/>
                  </a:moveTo>
                  <a:cubicBezTo>
                    <a:pt x="53" y="23"/>
                    <a:pt x="106" y="5"/>
                    <a:pt x="157" y="3"/>
                  </a:cubicBezTo>
                  <a:cubicBezTo>
                    <a:pt x="207" y="0"/>
                    <a:pt x="279" y="21"/>
                    <a:pt x="304" y="2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05" name="Freeform 7"/>
            <p:cNvSpPr>
              <a:spLocks/>
            </p:cNvSpPr>
            <p:nvPr/>
          </p:nvSpPr>
          <p:spPr bwMode="auto">
            <a:xfrm>
              <a:off x="1770952" y="3386313"/>
              <a:ext cx="606425" cy="79375"/>
            </a:xfrm>
            <a:custGeom>
              <a:avLst/>
              <a:gdLst>
                <a:gd name="T0" fmla="*/ 0 w 291"/>
                <a:gd name="T1" fmla="*/ 0 h 42"/>
                <a:gd name="T2" fmla="*/ 2147483647 w 291"/>
                <a:gd name="T3" fmla="*/ 2147483647 h 42"/>
                <a:gd name="T4" fmla="*/ 2147483647 w 291"/>
                <a:gd name="T5" fmla="*/ 2147483647 h 42"/>
                <a:gd name="T6" fmla="*/ 0 60000 65536"/>
                <a:gd name="T7" fmla="*/ 0 60000 65536"/>
                <a:gd name="T8" fmla="*/ 0 60000 65536"/>
                <a:gd name="T9" fmla="*/ 0 w 291"/>
                <a:gd name="T10" fmla="*/ 0 h 42"/>
                <a:gd name="T11" fmla="*/ 291 w 291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1" h="42">
                  <a:moveTo>
                    <a:pt x="0" y="0"/>
                  </a:moveTo>
                  <a:cubicBezTo>
                    <a:pt x="62" y="15"/>
                    <a:pt x="124" y="31"/>
                    <a:pt x="173" y="37"/>
                  </a:cubicBezTo>
                  <a:cubicBezTo>
                    <a:pt x="221" y="42"/>
                    <a:pt x="271" y="32"/>
                    <a:pt x="291" y="3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06" name="Freeform 8"/>
            <p:cNvSpPr>
              <a:spLocks/>
            </p:cNvSpPr>
            <p:nvPr/>
          </p:nvSpPr>
          <p:spPr bwMode="auto">
            <a:xfrm>
              <a:off x="1720152" y="3495850"/>
              <a:ext cx="674687" cy="38100"/>
            </a:xfrm>
            <a:custGeom>
              <a:avLst/>
              <a:gdLst>
                <a:gd name="T0" fmla="*/ 0 w 323"/>
                <a:gd name="T1" fmla="*/ 0 h 20"/>
                <a:gd name="T2" fmla="*/ 2147483647 w 323"/>
                <a:gd name="T3" fmla="*/ 2147483647 h 20"/>
                <a:gd name="T4" fmla="*/ 2147483647 w 323"/>
                <a:gd name="T5" fmla="*/ 2147483647 h 20"/>
                <a:gd name="T6" fmla="*/ 2147483647 w 323"/>
                <a:gd name="T7" fmla="*/ 214748364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3"/>
                <a:gd name="T13" fmla="*/ 0 h 20"/>
                <a:gd name="T14" fmla="*/ 323 w 32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3" h="20">
                  <a:moveTo>
                    <a:pt x="0" y="0"/>
                  </a:moveTo>
                  <a:cubicBezTo>
                    <a:pt x="39" y="8"/>
                    <a:pt x="79" y="17"/>
                    <a:pt x="128" y="19"/>
                  </a:cubicBezTo>
                  <a:cubicBezTo>
                    <a:pt x="176" y="20"/>
                    <a:pt x="263" y="9"/>
                    <a:pt x="293" y="8"/>
                  </a:cubicBezTo>
                  <a:cubicBezTo>
                    <a:pt x="323" y="6"/>
                    <a:pt x="316" y="7"/>
                    <a:pt x="309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07" name="Freeform 9"/>
            <p:cNvSpPr>
              <a:spLocks/>
            </p:cNvSpPr>
            <p:nvPr/>
          </p:nvSpPr>
          <p:spPr bwMode="auto">
            <a:xfrm>
              <a:off x="1747139" y="3260900"/>
              <a:ext cx="609600" cy="66675"/>
            </a:xfrm>
            <a:custGeom>
              <a:avLst/>
              <a:gdLst>
                <a:gd name="T0" fmla="*/ 0 w 291"/>
                <a:gd name="T1" fmla="*/ 2147483647 h 35"/>
                <a:gd name="T2" fmla="*/ 2147483647 w 291"/>
                <a:gd name="T3" fmla="*/ 2147483647 h 35"/>
                <a:gd name="T4" fmla="*/ 2147483647 w 291"/>
                <a:gd name="T5" fmla="*/ 2147483647 h 35"/>
                <a:gd name="T6" fmla="*/ 0 60000 65536"/>
                <a:gd name="T7" fmla="*/ 0 60000 65536"/>
                <a:gd name="T8" fmla="*/ 0 60000 65536"/>
                <a:gd name="T9" fmla="*/ 0 w 291"/>
                <a:gd name="T10" fmla="*/ 0 h 35"/>
                <a:gd name="T11" fmla="*/ 291 w 291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1" h="35">
                  <a:moveTo>
                    <a:pt x="0" y="33"/>
                  </a:moveTo>
                  <a:cubicBezTo>
                    <a:pt x="42" y="16"/>
                    <a:pt x="85" y="0"/>
                    <a:pt x="134" y="1"/>
                  </a:cubicBezTo>
                  <a:cubicBezTo>
                    <a:pt x="182" y="1"/>
                    <a:pt x="264" y="29"/>
                    <a:pt x="291" y="3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08" name="Rectangle 10"/>
            <p:cNvSpPr>
              <a:spLocks noChangeArrowheads="1"/>
            </p:cNvSpPr>
            <p:nvPr/>
          </p:nvSpPr>
          <p:spPr bwMode="auto">
            <a:xfrm>
              <a:off x="1086231" y="2527475"/>
              <a:ext cx="2125235" cy="174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24609" name="Oval 12"/>
            <p:cNvSpPr>
              <a:spLocks noChangeArrowheads="1"/>
            </p:cNvSpPr>
            <p:nvPr/>
          </p:nvSpPr>
          <p:spPr bwMode="auto">
            <a:xfrm>
              <a:off x="1201039" y="3121200"/>
              <a:ext cx="603250" cy="531813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24610" name="Text Box 17"/>
            <p:cNvSpPr txBox="1">
              <a:spLocks noChangeArrowheads="1"/>
            </p:cNvSpPr>
            <p:nvPr/>
          </p:nvSpPr>
          <p:spPr bwMode="auto">
            <a:xfrm>
              <a:off x="1035939" y="3727625"/>
              <a:ext cx="8441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kia"/>
                  <a:ea typeface="Skia"/>
                  <a:cs typeface="Skia"/>
                </a:rPr>
                <a:t>source</a:t>
              </a:r>
            </a:p>
          </p:txBody>
        </p:sp>
        <p:sp>
          <p:nvSpPr>
            <p:cNvPr id="24611" name="Text Box 18"/>
            <p:cNvSpPr txBox="1">
              <a:spLocks noChangeArrowheads="1"/>
            </p:cNvSpPr>
            <p:nvPr/>
          </p:nvSpPr>
          <p:spPr bwMode="auto">
            <a:xfrm>
              <a:off x="2503234" y="3727625"/>
              <a:ext cx="6579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kia"/>
                  <a:ea typeface="Skia"/>
                  <a:cs typeface="Skia"/>
                </a:rPr>
                <a:t>cible</a:t>
              </a:r>
            </a:p>
          </p:txBody>
        </p:sp>
        <p:sp>
          <p:nvSpPr>
            <p:cNvPr id="24612" name="Text Box 17"/>
            <p:cNvSpPr txBox="1">
              <a:spLocks noChangeArrowheads="1"/>
            </p:cNvSpPr>
            <p:nvPr/>
          </p:nvSpPr>
          <p:spPr bwMode="auto">
            <a:xfrm>
              <a:off x="4367138" y="2914309"/>
              <a:ext cx="8441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Skia"/>
                  <a:ea typeface="Skia"/>
                  <a:cs typeface="Skia"/>
                </a:rPr>
                <a:t>source</a:t>
              </a:r>
            </a:p>
          </p:txBody>
        </p:sp>
      </p:grpSp>
      <p:pic>
        <p:nvPicPr>
          <p:cNvPr id="24581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7588" y="2468563"/>
            <a:ext cx="23971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ZoneTexte 19"/>
          <p:cNvSpPr txBox="1">
            <a:spLocks noChangeArrowheads="1"/>
          </p:cNvSpPr>
          <p:nvPr/>
        </p:nvSpPr>
        <p:spPr bwMode="auto">
          <a:xfrm>
            <a:off x="141288" y="931863"/>
            <a:ext cx="87264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Skia"/>
                <a:ea typeface="Skia"/>
                <a:cs typeface="Skia"/>
              </a:rPr>
              <a:t>Théorie chimiotropique de Ramon y cajal: </a:t>
            </a:r>
          </a:p>
          <a:p>
            <a:r>
              <a:rPr lang="en-US" sz="2000">
                <a:latin typeface="Skia"/>
                <a:ea typeface="Skia"/>
                <a:cs typeface="Skia"/>
              </a:rPr>
              <a:t>les cônes de croissance remontent des gradients de molécules diffusibles qui les attirent jusqu’à leur cible  </a:t>
            </a:r>
          </a:p>
        </p:txBody>
      </p:sp>
      <p:sp>
        <p:nvSpPr>
          <p:cNvPr id="24583" name="Text Box 18"/>
          <p:cNvSpPr txBox="1">
            <a:spLocks noChangeArrowheads="1"/>
          </p:cNvSpPr>
          <p:nvPr/>
        </p:nvSpPr>
        <p:spPr bwMode="auto">
          <a:xfrm>
            <a:off x="1905000" y="2047875"/>
            <a:ext cx="5843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kia"/>
                <a:ea typeface="Skia"/>
                <a:cs typeface="Skia"/>
              </a:rPr>
              <a:t>Co-culture de tissus dans une matrice tridimentionnelle</a:t>
            </a:r>
          </a:p>
        </p:txBody>
      </p:sp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7588" y="4368800"/>
            <a:ext cx="23971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5" name="Grouper 37"/>
          <p:cNvGrpSpPr>
            <a:grpSpLocks/>
          </p:cNvGrpSpPr>
          <p:nvPr/>
        </p:nvGrpSpPr>
        <p:grpSpPr bwMode="auto">
          <a:xfrm>
            <a:off x="2146300" y="4311650"/>
            <a:ext cx="2152650" cy="1749425"/>
            <a:chOff x="1082802" y="4429300"/>
            <a:chExt cx="2152600" cy="1749425"/>
          </a:xfrm>
        </p:grpSpPr>
        <p:sp>
          <p:nvSpPr>
            <p:cNvPr id="24587" name="Oval 2"/>
            <p:cNvSpPr>
              <a:spLocks noChangeArrowheads="1"/>
            </p:cNvSpPr>
            <p:nvPr/>
          </p:nvSpPr>
          <p:spPr bwMode="auto">
            <a:xfrm>
              <a:off x="2559304" y="5000800"/>
              <a:ext cx="603250" cy="531813"/>
            </a:xfrm>
            <a:prstGeom prst="ellipse">
              <a:avLst/>
            </a:prstGeom>
            <a:solidFill>
              <a:srgbClr val="18F44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24588" name="Rectangle 10"/>
            <p:cNvSpPr>
              <a:spLocks noChangeArrowheads="1"/>
            </p:cNvSpPr>
            <p:nvPr/>
          </p:nvSpPr>
          <p:spPr bwMode="auto">
            <a:xfrm>
              <a:off x="1082802" y="4429300"/>
              <a:ext cx="2125235" cy="174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grpSp>
          <p:nvGrpSpPr>
            <p:cNvPr id="24589" name="Grouper 36"/>
            <p:cNvGrpSpPr>
              <a:grpSpLocks/>
            </p:cNvGrpSpPr>
            <p:nvPr/>
          </p:nvGrpSpPr>
          <p:grpSpPr bwMode="auto">
            <a:xfrm flipH="1">
              <a:off x="1235329" y="5023025"/>
              <a:ext cx="1193800" cy="531813"/>
              <a:chOff x="1235329" y="5023025"/>
              <a:chExt cx="1193800" cy="531813"/>
            </a:xfrm>
          </p:grpSpPr>
          <p:sp>
            <p:nvSpPr>
              <p:cNvPr id="24592" name="Line 3"/>
              <p:cNvSpPr>
                <a:spLocks noChangeShapeType="1"/>
              </p:cNvSpPr>
              <p:nvPr/>
            </p:nvSpPr>
            <p:spPr bwMode="auto">
              <a:xfrm flipV="1">
                <a:off x="1711579" y="5043663"/>
                <a:ext cx="528638" cy="698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593" name="Freeform 4"/>
              <p:cNvSpPr>
                <a:spLocks/>
              </p:cNvSpPr>
              <p:nvPr/>
            </p:nvSpPr>
            <p:spPr bwMode="auto">
              <a:xfrm>
                <a:off x="1736979" y="5210350"/>
                <a:ext cx="649288" cy="88900"/>
              </a:xfrm>
              <a:custGeom>
                <a:avLst/>
                <a:gdLst>
                  <a:gd name="T0" fmla="*/ 0 w 227"/>
                  <a:gd name="T1" fmla="*/ 0 h 26"/>
                  <a:gd name="T2" fmla="*/ 2147483647 w 227"/>
                  <a:gd name="T3" fmla="*/ 2147483647 h 26"/>
                  <a:gd name="T4" fmla="*/ 0 60000 65536"/>
                  <a:gd name="T5" fmla="*/ 0 60000 65536"/>
                  <a:gd name="T6" fmla="*/ 0 w 227"/>
                  <a:gd name="T7" fmla="*/ 0 h 26"/>
                  <a:gd name="T8" fmla="*/ 227 w 227"/>
                  <a:gd name="T9" fmla="*/ 26 h 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7" h="26">
                    <a:moveTo>
                      <a:pt x="0" y="0"/>
                    </a:moveTo>
                    <a:cubicBezTo>
                      <a:pt x="94" y="10"/>
                      <a:pt x="188" y="21"/>
                      <a:pt x="227" y="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594" name="Freeform 5"/>
              <p:cNvSpPr>
                <a:spLocks/>
              </p:cNvSpPr>
              <p:nvPr/>
            </p:nvSpPr>
            <p:spPr bwMode="auto">
              <a:xfrm>
                <a:off x="1694117" y="5372275"/>
                <a:ext cx="654050" cy="147638"/>
              </a:xfrm>
              <a:custGeom>
                <a:avLst/>
                <a:gdLst>
                  <a:gd name="T0" fmla="*/ 0 w 312"/>
                  <a:gd name="T1" fmla="*/ 0 h 77"/>
                  <a:gd name="T2" fmla="*/ 2147483647 w 312"/>
                  <a:gd name="T3" fmla="*/ 2147483647 h 77"/>
                  <a:gd name="T4" fmla="*/ 2147483647 w 312"/>
                  <a:gd name="T5" fmla="*/ 2147483647 h 7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77"/>
                  <a:gd name="T11" fmla="*/ 312 w 312"/>
                  <a:gd name="T12" fmla="*/ 77 h 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77">
                    <a:moveTo>
                      <a:pt x="0" y="0"/>
                    </a:moveTo>
                    <a:cubicBezTo>
                      <a:pt x="34" y="28"/>
                      <a:pt x="68" y="56"/>
                      <a:pt x="120" y="67"/>
                    </a:cubicBezTo>
                    <a:cubicBezTo>
                      <a:pt x="172" y="77"/>
                      <a:pt x="280" y="64"/>
                      <a:pt x="312" y="6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595" name="Freeform 6"/>
              <p:cNvSpPr>
                <a:spLocks/>
              </p:cNvSpPr>
              <p:nvPr/>
            </p:nvSpPr>
            <p:spPr bwMode="auto">
              <a:xfrm>
                <a:off x="1760792" y="5102400"/>
                <a:ext cx="635000" cy="77788"/>
              </a:xfrm>
              <a:custGeom>
                <a:avLst/>
                <a:gdLst>
                  <a:gd name="T0" fmla="*/ 0 w 304"/>
                  <a:gd name="T1" fmla="*/ 2147483647 h 41"/>
                  <a:gd name="T2" fmla="*/ 2147483647 w 304"/>
                  <a:gd name="T3" fmla="*/ 2147483647 h 41"/>
                  <a:gd name="T4" fmla="*/ 2147483647 w 304"/>
                  <a:gd name="T5" fmla="*/ 2147483647 h 41"/>
                  <a:gd name="T6" fmla="*/ 0 60000 65536"/>
                  <a:gd name="T7" fmla="*/ 0 60000 65536"/>
                  <a:gd name="T8" fmla="*/ 0 60000 65536"/>
                  <a:gd name="T9" fmla="*/ 0 w 304"/>
                  <a:gd name="T10" fmla="*/ 0 h 41"/>
                  <a:gd name="T11" fmla="*/ 304 w 304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" h="41">
                    <a:moveTo>
                      <a:pt x="0" y="41"/>
                    </a:moveTo>
                    <a:cubicBezTo>
                      <a:pt x="53" y="23"/>
                      <a:pt x="106" y="5"/>
                      <a:pt x="157" y="3"/>
                    </a:cubicBezTo>
                    <a:cubicBezTo>
                      <a:pt x="207" y="0"/>
                      <a:pt x="279" y="21"/>
                      <a:pt x="304" y="2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596" name="Freeform 7"/>
              <p:cNvSpPr>
                <a:spLocks/>
              </p:cNvSpPr>
              <p:nvPr/>
            </p:nvSpPr>
            <p:spPr bwMode="auto">
              <a:xfrm>
                <a:off x="1805242" y="5288138"/>
                <a:ext cx="606425" cy="79375"/>
              </a:xfrm>
              <a:custGeom>
                <a:avLst/>
                <a:gdLst>
                  <a:gd name="T0" fmla="*/ 0 w 291"/>
                  <a:gd name="T1" fmla="*/ 0 h 42"/>
                  <a:gd name="T2" fmla="*/ 2147483647 w 291"/>
                  <a:gd name="T3" fmla="*/ 2147483647 h 42"/>
                  <a:gd name="T4" fmla="*/ 2147483647 w 291"/>
                  <a:gd name="T5" fmla="*/ 2147483647 h 42"/>
                  <a:gd name="T6" fmla="*/ 0 60000 65536"/>
                  <a:gd name="T7" fmla="*/ 0 60000 65536"/>
                  <a:gd name="T8" fmla="*/ 0 60000 65536"/>
                  <a:gd name="T9" fmla="*/ 0 w 291"/>
                  <a:gd name="T10" fmla="*/ 0 h 42"/>
                  <a:gd name="T11" fmla="*/ 291 w 291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1" h="42">
                    <a:moveTo>
                      <a:pt x="0" y="0"/>
                    </a:moveTo>
                    <a:cubicBezTo>
                      <a:pt x="62" y="15"/>
                      <a:pt x="124" y="31"/>
                      <a:pt x="173" y="37"/>
                    </a:cubicBezTo>
                    <a:cubicBezTo>
                      <a:pt x="221" y="42"/>
                      <a:pt x="271" y="32"/>
                      <a:pt x="291" y="3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597" name="Freeform 8"/>
              <p:cNvSpPr>
                <a:spLocks/>
              </p:cNvSpPr>
              <p:nvPr/>
            </p:nvSpPr>
            <p:spPr bwMode="auto">
              <a:xfrm>
                <a:off x="1754442" y="5397675"/>
                <a:ext cx="674687" cy="38100"/>
              </a:xfrm>
              <a:custGeom>
                <a:avLst/>
                <a:gdLst>
                  <a:gd name="T0" fmla="*/ 0 w 323"/>
                  <a:gd name="T1" fmla="*/ 0 h 20"/>
                  <a:gd name="T2" fmla="*/ 2147483647 w 323"/>
                  <a:gd name="T3" fmla="*/ 2147483647 h 20"/>
                  <a:gd name="T4" fmla="*/ 2147483647 w 323"/>
                  <a:gd name="T5" fmla="*/ 2147483647 h 20"/>
                  <a:gd name="T6" fmla="*/ 2147483647 w 323"/>
                  <a:gd name="T7" fmla="*/ 2147483647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3"/>
                  <a:gd name="T13" fmla="*/ 0 h 20"/>
                  <a:gd name="T14" fmla="*/ 323 w 32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3" h="20">
                    <a:moveTo>
                      <a:pt x="0" y="0"/>
                    </a:moveTo>
                    <a:cubicBezTo>
                      <a:pt x="39" y="8"/>
                      <a:pt x="79" y="17"/>
                      <a:pt x="128" y="19"/>
                    </a:cubicBezTo>
                    <a:cubicBezTo>
                      <a:pt x="176" y="20"/>
                      <a:pt x="263" y="9"/>
                      <a:pt x="293" y="8"/>
                    </a:cubicBezTo>
                    <a:cubicBezTo>
                      <a:pt x="323" y="6"/>
                      <a:pt x="316" y="7"/>
                      <a:pt x="309" y="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598" name="Freeform 9"/>
              <p:cNvSpPr>
                <a:spLocks/>
              </p:cNvSpPr>
              <p:nvPr/>
            </p:nvSpPr>
            <p:spPr bwMode="auto">
              <a:xfrm>
                <a:off x="1781429" y="5162725"/>
                <a:ext cx="609600" cy="66675"/>
              </a:xfrm>
              <a:custGeom>
                <a:avLst/>
                <a:gdLst>
                  <a:gd name="T0" fmla="*/ 0 w 291"/>
                  <a:gd name="T1" fmla="*/ 2147483647 h 35"/>
                  <a:gd name="T2" fmla="*/ 2147483647 w 291"/>
                  <a:gd name="T3" fmla="*/ 2147483647 h 35"/>
                  <a:gd name="T4" fmla="*/ 2147483647 w 291"/>
                  <a:gd name="T5" fmla="*/ 2147483647 h 35"/>
                  <a:gd name="T6" fmla="*/ 0 60000 65536"/>
                  <a:gd name="T7" fmla="*/ 0 60000 65536"/>
                  <a:gd name="T8" fmla="*/ 0 60000 65536"/>
                  <a:gd name="T9" fmla="*/ 0 w 291"/>
                  <a:gd name="T10" fmla="*/ 0 h 35"/>
                  <a:gd name="T11" fmla="*/ 291 w 291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1" h="35">
                    <a:moveTo>
                      <a:pt x="0" y="33"/>
                    </a:moveTo>
                    <a:cubicBezTo>
                      <a:pt x="42" y="16"/>
                      <a:pt x="85" y="0"/>
                      <a:pt x="134" y="1"/>
                    </a:cubicBezTo>
                    <a:cubicBezTo>
                      <a:pt x="182" y="1"/>
                      <a:pt x="264" y="29"/>
                      <a:pt x="291" y="3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599" name="Oval 12"/>
              <p:cNvSpPr>
                <a:spLocks noChangeArrowheads="1"/>
              </p:cNvSpPr>
              <p:nvPr/>
            </p:nvSpPr>
            <p:spPr bwMode="auto">
              <a:xfrm>
                <a:off x="1235329" y="5023025"/>
                <a:ext cx="603250" cy="531813"/>
              </a:xfrm>
              <a:prstGeom prst="ellipse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Skia"/>
                  <a:ea typeface="Skia"/>
                  <a:cs typeface="Skia"/>
                </a:endParaRPr>
              </a:p>
            </p:txBody>
          </p:sp>
        </p:grpSp>
        <p:sp>
          <p:nvSpPr>
            <p:cNvPr id="24590" name="Text Box 17"/>
            <p:cNvSpPr txBox="1">
              <a:spLocks noChangeArrowheads="1"/>
            </p:cNvSpPr>
            <p:nvPr/>
          </p:nvSpPr>
          <p:spPr bwMode="auto">
            <a:xfrm>
              <a:off x="1170813" y="5629450"/>
              <a:ext cx="8441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kia"/>
                  <a:ea typeface="Skia"/>
                  <a:cs typeface="Skia"/>
                </a:rPr>
                <a:t>source</a:t>
              </a:r>
            </a:p>
          </p:txBody>
        </p:sp>
        <p:sp>
          <p:nvSpPr>
            <p:cNvPr id="24591" name="Text Box 18"/>
            <p:cNvSpPr txBox="1">
              <a:spLocks noChangeArrowheads="1"/>
            </p:cNvSpPr>
            <p:nvPr/>
          </p:nvSpPr>
          <p:spPr bwMode="auto">
            <a:xfrm>
              <a:off x="2524951" y="5528850"/>
              <a:ext cx="71045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kia"/>
                  <a:ea typeface="Skia"/>
                  <a:cs typeface="Skia"/>
                </a:rPr>
                <a:t>Non-</a:t>
              </a:r>
            </a:p>
            <a:p>
              <a:r>
                <a:rPr lang="en-US">
                  <a:latin typeface="Skia"/>
                  <a:ea typeface="Skia"/>
                  <a:cs typeface="Skia"/>
                </a:rPr>
                <a:t>cible</a:t>
              </a:r>
            </a:p>
          </p:txBody>
        </p:sp>
      </p:grp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2487613" y="6249988"/>
            <a:ext cx="4286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Skia"/>
                <a:ea typeface="Skia"/>
                <a:cs typeface="Skia"/>
              </a:rPr>
              <a:t>Signalisation d’attraction et de répulsion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oneTexte 3"/>
          <p:cNvSpPr txBox="1">
            <a:spLocks noChangeArrowheads="1"/>
          </p:cNvSpPr>
          <p:nvPr/>
        </p:nvSpPr>
        <p:spPr bwMode="auto">
          <a:xfrm>
            <a:off x="2660650" y="252413"/>
            <a:ext cx="404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Skia"/>
                <a:ea typeface="Skia"/>
                <a:cs typeface="Skia"/>
              </a:rPr>
              <a:t>Les signaux chimiotropiques</a:t>
            </a: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09538" y="0"/>
            <a:ext cx="1011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  <a:ea typeface="Skia"/>
                <a:cs typeface="Skia"/>
              </a:rPr>
              <a:t>Part. 1</a:t>
            </a:r>
            <a:endParaRPr lang="en-US" sz="2400">
              <a:latin typeface="Skia"/>
              <a:ea typeface="Skia"/>
              <a:cs typeface="Skia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4" name="ZoneTexte 6"/>
          <p:cNvSpPr txBox="1">
            <a:spLocks noChangeArrowheads="1"/>
          </p:cNvSpPr>
          <p:nvPr/>
        </p:nvSpPr>
        <p:spPr bwMode="auto">
          <a:xfrm>
            <a:off x="1352550" y="1014413"/>
            <a:ext cx="6621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Skia"/>
                <a:ea typeface="Skia"/>
                <a:cs typeface="Skia"/>
              </a:rPr>
              <a:t>Les signaux chimiotropiques et leurs récepteurs</a:t>
            </a:r>
          </a:p>
        </p:txBody>
      </p:sp>
      <p:grpSp>
        <p:nvGrpSpPr>
          <p:cNvPr id="25605" name="Grouper 27"/>
          <p:cNvGrpSpPr>
            <a:grpSpLocks/>
          </p:cNvGrpSpPr>
          <p:nvPr/>
        </p:nvGrpSpPr>
        <p:grpSpPr bwMode="auto">
          <a:xfrm>
            <a:off x="2463800" y="1947863"/>
            <a:ext cx="4327525" cy="3689350"/>
            <a:chOff x="2463526" y="1947528"/>
            <a:chExt cx="4327232" cy="3690323"/>
          </a:xfrm>
        </p:grpSpPr>
        <p:sp>
          <p:nvSpPr>
            <p:cNvPr id="20" name="Rectangle 19"/>
            <p:cNvSpPr/>
            <p:nvPr/>
          </p:nvSpPr>
          <p:spPr>
            <a:xfrm>
              <a:off x="2676237" y="3084478"/>
              <a:ext cx="1866774" cy="6065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kia"/>
                <a:cs typeface="Skia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01756" y="3084478"/>
              <a:ext cx="1865186" cy="6065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kia"/>
                <a:cs typeface="Skia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88936" y="3808569"/>
              <a:ext cx="1866774" cy="6065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kia"/>
                <a:cs typeface="Skia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14455" y="3808569"/>
              <a:ext cx="1865186" cy="6065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kia"/>
                <a:cs typeface="Skia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701635" y="4532660"/>
              <a:ext cx="1866774" cy="11051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kia"/>
                <a:cs typeface="Skia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27154" y="4532660"/>
              <a:ext cx="1865186" cy="11051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kia"/>
                <a:cs typeface="Skia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63537" y="2512827"/>
              <a:ext cx="1866774" cy="470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kia"/>
                <a:cs typeface="Skia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89057" y="2512827"/>
              <a:ext cx="1865186" cy="470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kia"/>
                <a:cs typeface="Skia"/>
              </a:endParaRPr>
            </a:p>
          </p:txBody>
        </p:sp>
        <p:sp>
          <p:nvSpPr>
            <p:cNvPr id="25614" name="ZoneTexte 7"/>
            <p:cNvSpPr txBox="1">
              <a:spLocks noChangeArrowheads="1"/>
            </p:cNvSpPr>
            <p:nvPr/>
          </p:nvSpPr>
          <p:spPr bwMode="auto">
            <a:xfrm>
              <a:off x="2932690" y="2513261"/>
              <a:ext cx="11696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Skia"/>
                  <a:ea typeface="Skia"/>
                  <a:cs typeface="Skia"/>
                </a:rPr>
                <a:t>Netrines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63537" y="1984050"/>
              <a:ext cx="1866774" cy="443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kia"/>
                <a:cs typeface="Ski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89057" y="1984050"/>
              <a:ext cx="1865186" cy="443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kia"/>
                <a:cs typeface="Skia"/>
              </a:endParaRPr>
            </a:p>
          </p:txBody>
        </p:sp>
        <p:sp>
          <p:nvSpPr>
            <p:cNvPr id="25617" name="ZoneTexte 10"/>
            <p:cNvSpPr txBox="1">
              <a:spLocks noChangeArrowheads="1"/>
            </p:cNvSpPr>
            <p:nvPr/>
          </p:nvSpPr>
          <p:spPr bwMode="auto">
            <a:xfrm>
              <a:off x="2899611" y="1967586"/>
              <a:ext cx="12315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FF"/>
                  </a:solidFill>
                  <a:latin typeface="Skia"/>
                  <a:ea typeface="Skia"/>
                  <a:cs typeface="Skia"/>
                </a:rPr>
                <a:t>signaux </a:t>
              </a:r>
            </a:p>
          </p:txBody>
        </p:sp>
        <p:sp>
          <p:nvSpPr>
            <p:cNvPr id="25618" name="ZoneTexte 11"/>
            <p:cNvSpPr txBox="1">
              <a:spLocks noChangeArrowheads="1"/>
            </p:cNvSpPr>
            <p:nvPr/>
          </p:nvSpPr>
          <p:spPr bwMode="auto">
            <a:xfrm>
              <a:off x="4892243" y="1947528"/>
              <a:ext cx="160317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FF"/>
                  </a:solidFill>
                  <a:latin typeface="Skia"/>
                  <a:ea typeface="Skia"/>
                  <a:cs typeface="Skia"/>
                </a:rPr>
                <a:t>récepteurs </a:t>
              </a:r>
            </a:p>
          </p:txBody>
        </p:sp>
        <p:sp>
          <p:nvSpPr>
            <p:cNvPr id="25619" name="ZoneTexte 14"/>
            <p:cNvSpPr txBox="1">
              <a:spLocks noChangeArrowheads="1"/>
            </p:cNvSpPr>
            <p:nvPr/>
          </p:nvSpPr>
          <p:spPr bwMode="auto">
            <a:xfrm>
              <a:off x="2714201" y="3148736"/>
              <a:ext cx="178929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Skia"/>
                  <a:ea typeface="Skia"/>
                  <a:cs typeface="Skia"/>
                </a:rPr>
                <a:t>Sémaphorines</a:t>
              </a:r>
            </a:p>
          </p:txBody>
        </p:sp>
        <p:sp>
          <p:nvSpPr>
            <p:cNvPr id="25620" name="ZoneTexte 15"/>
            <p:cNvSpPr txBox="1">
              <a:spLocks noChangeArrowheads="1"/>
            </p:cNvSpPr>
            <p:nvPr/>
          </p:nvSpPr>
          <p:spPr bwMode="auto">
            <a:xfrm>
              <a:off x="5068558" y="2513261"/>
              <a:ext cx="13294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Skia"/>
                  <a:ea typeface="Skia"/>
                  <a:cs typeface="Skia"/>
                </a:rPr>
                <a:t>DCC, UNC</a:t>
              </a:r>
            </a:p>
          </p:txBody>
        </p:sp>
        <p:sp>
          <p:nvSpPr>
            <p:cNvPr id="25621" name="ZoneTexte 16"/>
            <p:cNvSpPr txBox="1">
              <a:spLocks noChangeArrowheads="1"/>
            </p:cNvSpPr>
            <p:nvPr/>
          </p:nvSpPr>
          <p:spPr bwMode="auto">
            <a:xfrm>
              <a:off x="4913832" y="2983388"/>
              <a:ext cx="163889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Skia"/>
                  <a:ea typeface="Skia"/>
                  <a:cs typeface="Skia"/>
                </a:rPr>
                <a:t>Neuropilines</a:t>
              </a:r>
            </a:p>
            <a:p>
              <a:pPr algn="ctr"/>
              <a:r>
                <a:rPr lang="en-US" sz="2000">
                  <a:latin typeface="Skia"/>
                  <a:ea typeface="Skia"/>
                  <a:cs typeface="Skia"/>
                </a:rPr>
                <a:t>Plexines</a:t>
              </a:r>
            </a:p>
          </p:txBody>
        </p:sp>
        <p:sp>
          <p:nvSpPr>
            <p:cNvPr id="25622" name="ZoneTexte 17"/>
            <p:cNvSpPr txBox="1">
              <a:spLocks noChangeArrowheads="1"/>
            </p:cNvSpPr>
            <p:nvPr/>
          </p:nvSpPr>
          <p:spPr bwMode="auto">
            <a:xfrm>
              <a:off x="2463526" y="4482488"/>
              <a:ext cx="228812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i="1">
                  <a:latin typeface="Skia"/>
                  <a:ea typeface="Skia"/>
                  <a:cs typeface="Skia"/>
                </a:rPr>
                <a:t>Facteurs de croissance</a:t>
              </a:r>
            </a:p>
            <a:p>
              <a:pPr algn="ctr"/>
              <a:r>
                <a:rPr lang="en-US" sz="2000" i="1">
                  <a:latin typeface="Skia"/>
                  <a:ea typeface="Skia"/>
                  <a:cs typeface="Skia"/>
                </a:rPr>
                <a:t>morphogènes</a:t>
              </a:r>
            </a:p>
          </p:txBody>
        </p:sp>
        <p:sp>
          <p:nvSpPr>
            <p:cNvPr id="25623" name="ZoneTexte 18"/>
            <p:cNvSpPr txBox="1">
              <a:spLocks noChangeArrowheads="1"/>
            </p:cNvSpPr>
            <p:nvPr/>
          </p:nvSpPr>
          <p:spPr bwMode="auto">
            <a:xfrm>
              <a:off x="4502632" y="4634888"/>
              <a:ext cx="228812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i="1">
                  <a:latin typeface="Skia"/>
                  <a:ea typeface="Skia"/>
                  <a:cs typeface="Skia"/>
                </a:rPr>
                <a:t>Récepteurs </a:t>
              </a:r>
            </a:p>
            <a:p>
              <a:pPr algn="ctr"/>
              <a:r>
                <a:rPr lang="en-US" sz="2000" i="1">
                  <a:latin typeface="Skia"/>
                  <a:ea typeface="Skia"/>
                  <a:cs typeface="Skia"/>
                </a:rPr>
                <a:t>divers</a:t>
              </a:r>
            </a:p>
          </p:txBody>
        </p:sp>
        <p:sp>
          <p:nvSpPr>
            <p:cNvPr id="25624" name="ZoneTexte 25"/>
            <p:cNvSpPr txBox="1">
              <a:spLocks noChangeArrowheads="1"/>
            </p:cNvSpPr>
            <p:nvPr/>
          </p:nvSpPr>
          <p:spPr bwMode="auto">
            <a:xfrm>
              <a:off x="3282578" y="3888064"/>
              <a:ext cx="6525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Skia"/>
                  <a:ea typeface="Skia"/>
                  <a:cs typeface="Skia"/>
                </a:rPr>
                <a:t>Slits</a:t>
              </a:r>
            </a:p>
          </p:txBody>
        </p:sp>
        <p:sp>
          <p:nvSpPr>
            <p:cNvPr id="25625" name="ZoneTexte 26"/>
            <p:cNvSpPr txBox="1">
              <a:spLocks noChangeArrowheads="1"/>
            </p:cNvSpPr>
            <p:nvPr/>
          </p:nvSpPr>
          <p:spPr bwMode="auto">
            <a:xfrm>
              <a:off x="5299936" y="3888064"/>
              <a:ext cx="8853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Skia"/>
                  <a:ea typeface="Skia"/>
                  <a:cs typeface="Skia"/>
                </a:rPr>
                <a:t>Robos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oneTexte 3"/>
          <p:cNvSpPr txBox="1">
            <a:spLocks noChangeArrowheads="1"/>
          </p:cNvSpPr>
          <p:nvPr/>
        </p:nvSpPr>
        <p:spPr bwMode="auto">
          <a:xfrm>
            <a:off x="2660650" y="252413"/>
            <a:ext cx="404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Les signaux chimiotropiques</a:t>
            </a:r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09538" y="0"/>
            <a:ext cx="1011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  <a:ea typeface="Skia"/>
                <a:cs typeface="Skia"/>
              </a:rPr>
              <a:t>Part. 1</a:t>
            </a:r>
            <a:endParaRPr lang="en-US" sz="2400">
              <a:latin typeface="Skia"/>
              <a:ea typeface="Skia"/>
              <a:cs typeface="Skia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30300"/>
            <a:ext cx="4376738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5270500" y="3603625"/>
            <a:ext cx="322421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272776"/>
                </a:solidFill>
                <a:latin typeface="Skia"/>
                <a:ea typeface="Skia"/>
                <a:cs typeface="Skia"/>
              </a:rPr>
              <a:t>Certains nerfs sont absents</a:t>
            </a:r>
          </a:p>
          <a:p>
            <a:pPr algn="ctr"/>
            <a:r>
              <a:rPr lang="en-US" sz="2000" b="1">
                <a:solidFill>
                  <a:srgbClr val="272776"/>
                </a:solidFill>
                <a:latin typeface="Skia"/>
                <a:ea typeface="Skia"/>
                <a:cs typeface="Skia"/>
              </a:rPr>
              <a:t>IV (trochléaire)</a:t>
            </a:r>
          </a:p>
          <a:p>
            <a:pPr algn="ctr"/>
            <a:endParaRPr lang="en-US" sz="2000" b="1">
              <a:solidFill>
                <a:srgbClr val="272776"/>
              </a:solidFill>
              <a:latin typeface="Skia"/>
              <a:ea typeface="Skia"/>
              <a:cs typeface="Skia"/>
            </a:endParaRPr>
          </a:p>
          <a:p>
            <a:pPr algn="ctr"/>
            <a:r>
              <a:rPr lang="en-US" sz="2000" b="1">
                <a:solidFill>
                  <a:srgbClr val="272776"/>
                </a:solidFill>
                <a:latin typeface="Skia"/>
                <a:ea typeface="Skia"/>
                <a:cs typeface="Skia"/>
              </a:rPr>
              <a:t>D’autres sont désorganisés</a:t>
            </a:r>
          </a:p>
          <a:p>
            <a:pPr algn="ctr"/>
            <a:r>
              <a:rPr lang="en-US" sz="2000" b="1">
                <a:solidFill>
                  <a:srgbClr val="272776"/>
                </a:solidFill>
                <a:latin typeface="Skia"/>
                <a:ea typeface="Skia"/>
                <a:cs typeface="Skia"/>
              </a:rPr>
              <a:t>III (oculomoteur)</a:t>
            </a:r>
          </a:p>
        </p:txBody>
      </p:sp>
      <p:sp>
        <p:nvSpPr>
          <p:cNvPr id="26630" name="ZoneTexte 21"/>
          <p:cNvSpPr txBox="1">
            <a:spLocks noChangeArrowheads="1"/>
          </p:cNvSpPr>
          <p:nvPr/>
        </p:nvSpPr>
        <p:spPr bwMode="auto">
          <a:xfrm>
            <a:off x="4889500" y="1130300"/>
            <a:ext cx="4116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Formation des nerfs craniens</a:t>
            </a:r>
          </a:p>
        </p:txBody>
      </p:sp>
      <p:sp>
        <p:nvSpPr>
          <p:cNvPr id="23" name="Ellipse 22"/>
          <p:cNvSpPr/>
          <p:nvPr/>
        </p:nvSpPr>
        <p:spPr>
          <a:xfrm>
            <a:off x="1035050" y="4140200"/>
            <a:ext cx="347663" cy="279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kia"/>
              <a:cs typeface="Skia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3690938" y="4248150"/>
            <a:ext cx="347662" cy="27781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kia"/>
              <a:cs typeface="Skia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225550" y="4356100"/>
            <a:ext cx="347663" cy="27781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kia"/>
              <a:cs typeface="Skia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779838" y="4510088"/>
            <a:ext cx="347662" cy="2778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kia"/>
              <a:cs typeface="Skia"/>
            </a:endParaRPr>
          </a:p>
        </p:txBody>
      </p:sp>
      <p:sp>
        <p:nvSpPr>
          <p:cNvPr id="26635" name="Rectangle 9"/>
          <p:cNvSpPr>
            <a:spLocks noChangeArrowheads="1"/>
          </p:cNvSpPr>
          <p:nvPr/>
        </p:nvSpPr>
        <p:spPr bwMode="auto">
          <a:xfrm>
            <a:off x="2303463" y="6230938"/>
            <a:ext cx="2632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Giger et al,  Neuron 2000</a:t>
            </a:r>
          </a:p>
        </p:txBody>
      </p:sp>
      <p:sp>
        <p:nvSpPr>
          <p:cNvPr id="26636" name="ZoneTexte 27"/>
          <p:cNvSpPr txBox="1">
            <a:spLocks noChangeArrowheads="1"/>
          </p:cNvSpPr>
          <p:nvPr/>
        </p:nvSpPr>
        <p:spPr bwMode="auto">
          <a:xfrm>
            <a:off x="4781550" y="1968500"/>
            <a:ext cx="4002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Skia"/>
                <a:ea typeface="Skia"/>
                <a:cs typeface="Skia"/>
              </a:rPr>
              <a:t>Modèle souris KO </a:t>
            </a:r>
          </a:p>
          <a:p>
            <a:pPr algn="ctr"/>
            <a:r>
              <a:rPr lang="en-US" sz="2400">
                <a:latin typeface="Skia"/>
                <a:ea typeface="Skia"/>
                <a:cs typeface="Skia"/>
              </a:rPr>
              <a:t>de Neuropilin-2</a:t>
            </a:r>
          </a:p>
          <a:p>
            <a:pPr algn="ctr"/>
            <a:r>
              <a:rPr lang="en-US" sz="2400">
                <a:latin typeface="Skia"/>
                <a:ea typeface="Skia"/>
                <a:cs typeface="Skia"/>
              </a:rPr>
              <a:t>(signalisation sémaphorine)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oneTexte 3"/>
          <p:cNvSpPr txBox="1">
            <a:spLocks noChangeArrowheads="1"/>
          </p:cNvSpPr>
          <p:nvPr/>
        </p:nvSpPr>
        <p:spPr bwMode="auto">
          <a:xfrm>
            <a:off x="2660650" y="252413"/>
            <a:ext cx="404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Les signaux chimiotropiques</a:t>
            </a:r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09538" y="0"/>
            <a:ext cx="1011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  <a:ea typeface="Skia"/>
                <a:cs typeface="Skia"/>
              </a:rPr>
              <a:t>Part. 1</a:t>
            </a:r>
            <a:endParaRPr lang="en-US" sz="2400">
              <a:latin typeface="Skia"/>
              <a:ea typeface="Skia"/>
              <a:cs typeface="Skia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65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731963"/>
            <a:ext cx="29527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15"/>
          <p:cNvSpPr>
            <a:spLocks noChangeArrowheads="1"/>
          </p:cNvSpPr>
          <p:nvPr/>
        </p:nvSpPr>
        <p:spPr bwMode="auto">
          <a:xfrm>
            <a:off x="454025" y="4597400"/>
            <a:ext cx="995363" cy="14732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27654" name="Rectangle 16"/>
          <p:cNvSpPr>
            <a:spLocks noChangeArrowheads="1"/>
          </p:cNvSpPr>
          <p:nvPr/>
        </p:nvSpPr>
        <p:spPr bwMode="auto">
          <a:xfrm>
            <a:off x="479425" y="6056313"/>
            <a:ext cx="825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272776"/>
                </a:solidFill>
                <a:latin typeface="Skia"/>
              </a:rPr>
              <a:t>robo</a:t>
            </a:r>
            <a:endParaRPr lang="en-US" b="1">
              <a:solidFill>
                <a:srgbClr val="272776"/>
              </a:solidFill>
              <a:latin typeface="Skia"/>
            </a:endParaRPr>
          </a:p>
        </p:txBody>
      </p:sp>
      <p:sp>
        <p:nvSpPr>
          <p:cNvPr id="27655" name="ZoneTexte 18"/>
          <p:cNvSpPr txBox="1">
            <a:spLocks noChangeArrowheads="1"/>
          </p:cNvSpPr>
          <p:nvPr/>
        </p:nvSpPr>
        <p:spPr bwMode="auto">
          <a:xfrm>
            <a:off x="4089400" y="3082925"/>
            <a:ext cx="476726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Skia"/>
                <a:ea typeface="Skia"/>
                <a:cs typeface="Skia"/>
              </a:rPr>
              <a:t>Crible génétique chez la drosophile</a:t>
            </a:r>
          </a:p>
          <a:p>
            <a:pPr algn="ctr"/>
            <a:endParaRPr lang="en-US" sz="2400">
              <a:latin typeface="Skia"/>
              <a:ea typeface="Skia"/>
              <a:cs typeface="Skia"/>
            </a:endParaRPr>
          </a:p>
          <a:p>
            <a:pPr algn="ctr"/>
            <a:r>
              <a:rPr lang="en-US" sz="2400">
                <a:latin typeface="Skia"/>
                <a:ea typeface="Skia"/>
                <a:cs typeface="Skia"/>
              </a:rPr>
              <a:t>Sélection des mutants ayant un patron de connexion défectueux</a:t>
            </a:r>
          </a:p>
          <a:p>
            <a:pPr algn="ctr"/>
            <a:endParaRPr lang="en-US" sz="2400">
              <a:latin typeface="Skia"/>
              <a:ea typeface="Skia"/>
              <a:cs typeface="Skia"/>
            </a:endParaRPr>
          </a:p>
          <a:p>
            <a:pPr algn="ctr"/>
            <a:r>
              <a:rPr lang="en-US" sz="2400">
                <a:latin typeface="Skia"/>
                <a:ea typeface="Skia"/>
                <a:cs typeface="Skia"/>
              </a:rPr>
              <a:t>Signalisation Slit/robo </a:t>
            </a:r>
          </a:p>
        </p:txBody>
      </p:sp>
      <p:sp>
        <p:nvSpPr>
          <p:cNvPr id="27656" name="ZoneTexte 28"/>
          <p:cNvSpPr txBox="1">
            <a:spLocks noChangeArrowheads="1"/>
          </p:cNvSpPr>
          <p:nvPr/>
        </p:nvSpPr>
        <p:spPr bwMode="auto">
          <a:xfrm>
            <a:off x="4249738" y="1731963"/>
            <a:ext cx="41449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Formation des Projections </a:t>
            </a:r>
          </a:p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commissurales</a:t>
            </a:r>
          </a:p>
        </p:txBody>
      </p:sp>
      <p:sp>
        <p:nvSpPr>
          <p:cNvPr id="27657" name="Rectangle 29"/>
          <p:cNvSpPr>
            <a:spLocks noChangeArrowheads="1"/>
          </p:cNvSpPr>
          <p:nvPr/>
        </p:nvSpPr>
        <p:spPr bwMode="auto">
          <a:xfrm>
            <a:off x="419100" y="1054100"/>
            <a:ext cx="4330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Skia"/>
                <a:ea typeface="Skia"/>
                <a:cs typeface="Skia"/>
              </a:rPr>
              <a:t>Crible génétique chez la drosophile</a:t>
            </a:r>
          </a:p>
        </p:txBody>
      </p:sp>
      <p:sp>
        <p:nvSpPr>
          <p:cNvPr id="27658" name="Rectangle 13"/>
          <p:cNvSpPr>
            <a:spLocks noChangeArrowheads="1"/>
          </p:cNvSpPr>
          <p:nvPr/>
        </p:nvSpPr>
        <p:spPr bwMode="auto">
          <a:xfrm>
            <a:off x="1474788" y="1757363"/>
            <a:ext cx="938212" cy="13509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27659" name="Rectangle 31"/>
          <p:cNvSpPr>
            <a:spLocks noChangeArrowheads="1"/>
          </p:cNvSpPr>
          <p:nvPr/>
        </p:nvSpPr>
        <p:spPr bwMode="auto">
          <a:xfrm>
            <a:off x="1641475" y="1428750"/>
            <a:ext cx="49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272776"/>
                </a:solidFill>
                <a:latin typeface="Skia"/>
              </a:rPr>
              <a:t>slit</a:t>
            </a:r>
            <a:endParaRPr lang="en-US" b="1">
              <a:solidFill>
                <a:srgbClr val="272776"/>
              </a:solidFill>
              <a:latin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3"/>
          <p:cNvSpPr txBox="1">
            <a:spLocks noChangeArrowheads="1"/>
          </p:cNvSpPr>
          <p:nvPr/>
        </p:nvSpPr>
        <p:spPr bwMode="auto">
          <a:xfrm>
            <a:off x="2532063" y="252413"/>
            <a:ext cx="4297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Les signaux de chémooaffinité</a:t>
            </a: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09538" y="0"/>
            <a:ext cx="1011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  <a:ea typeface="Skia"/>
                <a:cs typeface="Skia"/>
              </a:rPr>
              <a:t>Part. 1</a:t>
            </a:r>
            <a:endParaRPr lang="en-US" sz="2400">
              <a:latin typeface="Skia"/>
              <a:ea typeface="Skia"/>
              <a:cs typeface="Skia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755900" y="3057525"/>
            <a:ext cx="1866900" cy="1023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kia"/>
              <a:cs typeface="Skia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879975" y="3057525"/>
            <a:ext cx="1866900" cy="1023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kia"/>
              <a:cs typeface="Skia"/>
            </a:endParaRPr>
          </a:p>
        </p:txBody>
      </p:sp>
      <p:sp>
        <p:nvSpPr>
          <p:cNvPr id="28678" name="ZoneTexte 99"/>
          <p:cNvSpPr txBox="1">
            <a:spLocks noChangeArrowheads="1"/>
          </p:cNvSpPr>
          <p:nvPr/>
        </p:nvSpPr>
        <p:spPr bwMode="auto">
          <a:xfrm>
            <a:off x="212725" y="742950"/>
            <a:ext cx="88185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Skia"/>
                <a:ea typeface="Skia"/>
                <a:cs typeface="Skia"/>
              </a:rPr>
              <a:t>Les molécules de guidage sont présentées sur les surfaces membranaires des cellules de l’environnement</a:t>
            </a:r>
          </a:p>
          <a:p>
            <a:pPr algn="ctr"/>
            <a:endParaRPr lang="en-US" sz="2000">
              <a:latin typeface="Skia"/>
              <a:ea typeface="Skia"/>
              <a:cs typeface="Skia"/>
            </a:endParaRPr>
          </a:p>
          <a:p>
            <a:pPr algn="ctr"/>
            <a:r>
              <a:rPr lang="en-US" sz="2000">
                <a:latin typeface="Skia"/>
                <a:ea typeface="Skia"/>
                <a:cs typeface="Skia"/>
              </a:rPr>
              <a:t>Action localisée au contraire des signaux chimiotropiques qui ont une</a:t>
            </a:r>
          </a:p>
          <a:p>
            <a:pPr algn="ctr"/>
            <a:r>
              <a:rPr lang="en-US" sz="2000">
                <a:latin typeface="Skia"/>
                <a:ea typeface="Skia"/>
                <a:cs typeface="Skia"/>
              </a:rPr>
              <a:t> action longue distance</a:t>
            </a:r>
          </a:p>
        </p:txBody>
      </p:sp>
      <p:sp>
        <p:nvSpPr>
          <p:cNvPr id="28679" name="ZoneTexte 100"/>
          <p:cNvSpPr txBox="1">
            <a:spLocks noChangeArrowheads="1"/>
          </p:cNvSpPr>
          <p:nvPr/>
        </p:nvSpPr>
        <p:spPr bwMode="auto">
          <a:xfrm>
            <a:off x="3019425" y="3057525"/>
            <a:ext cx="1181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Skia"/>
                <a:ea typeface="Skia"/>
                <a:cs typeface="Skia"/>
              </a:rPr>
              <a:t>Ephrines 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2755900" y="2528888"/>
            <a:ext cx="1866900" cy="4429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kia"/>
              <a:cs typeface="Skia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879975" y="2528888"/>
            <a:ext cx="1866900" cy="4429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kia"/>
              <a:cs typeface="Skia"/>
            </a:endParaRPr>
          </a:p>
        </p:txBody>
      </p:sp>
      <p:sp>
        <p:nvSpPr>
          <p:cNvPr id="28682" name="ZoneTexte 103"/>
          <p:cNvSpPr txBox="1">
            <a:spLocks noChangeArrowheads="1"/>
          </p:cNvSpPr>
          <p:nvPr/>
        </p:nvSpPr>
        <p:spPr bwMode="auto">
          <a:xfrm>
            <a:off x="2992438" y="2473325"/>
            <a:ext cx="1230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Skia"/>
                <a:ea typeface="Skia"/>
                <a:cs typeface="Skia"/>
              </a:rPr>
              <a:t>signaux </a:t>
            </a:r>
          </a:p>
        </p:txBody>
      </p:sp>
      <p:sp>
        <p:nvSpPr>
          <p:cNvPr id="28683" name="ZoneTexte 104"/>
          <p:cNvSpPr txBox="1">
            <a:spLocks noChangeArrowheads="1"/>
          </p:cNvSpPr>
          <p:nvPr/>
        </p:nvSpPr>
        <p:spPr bwMode="auto">
          <a:xfrm>
            <a:off x="5033963" y="2492375"/>
            <a:ext cx="1603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Skia"/>
                <a:ea typeface="Skia"/>
                <a:cs typeface="Skia"/>
              </a:rPr>
              <a:t>récepteurs </a:t>
            </a:r>
          </a:p>
        </p:txBody>
      </p:sp>
      <p:sp>
        <p:nvSpPr>
          <p:cNvPr id="28684" name="ZoneTexte 105"/>
          <p:cNvSpPr txBox="1">
            <a:spLocks noChangeArrowheads="1"/>
          </p:cNvSpPr>
          <p:nvPr/>
        </p:nvSpPr>
        <p:spPr bwMode="auto">
          <a:xfrm>
            <a:off x="2806700" y="3514725"/>
            <a:ext cx="1789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Skia"/>
                <a:ea typeface="Skia"/>
                <a:cs typeface="Skia"/>
              </a:rPr>
              <a:t>Sémaphorines</a:t>
            </a:r>
          </a:p>
        </p:txBody>
      </p:sp>
      <p:sp>
        <p:nvSpPr>
          <p:cNvPr id="28685" name="ZoneTexte 106"/>
          <p:cNvSpPr txBox="1">
            <a:spLocks noChangeArrowheads="1"/>
          </p:cNvSpPr>
          <p:nvPr/>
        </p:nvSpPr>
        <p:spPr bwMode="auto">
          <a:xfrm>
            <a:off x="4872038" y="3057525"/>
            <a:ext cx="1906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Skia"/>
                <a:ea typeface="Skia"/>
                <a:cs typeface="Skia"/>
              </a:rPr>
              <a:t>Eph tyr kinases</a:t>
            </a:r>
          </a:p>
        </p:txBody>
      </p:sp>
      <p:sp>
        <p:nvSpPr>
          <p:cNvPr id="28686" name="ZoneTexte 107"/>
          <p:cNvSpPr txBox="1">
            <a:spLocks noChangeArrowheads="1"/>
          </p:cNvSpPr>
          <p:nvPr/>
        </p:nvSpPr>
        <p:spPr bwMode="auto">
          <a:xfrm>
            <a:off x="5270500" y="3527425"/>
            <a:ext cx="1109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Skia"/>
                <a:ea typeface="Skia"/>
                <a:cs typeface="Skia"/>
              </a:rPr>
              <a:t>Plexines</a:t>
            </a:r>
          </a:p>
        </p:txBody>
      </p:sp>
      <p:sp>
        <p:nvSpPr>
          <p:cNvPr id="28687" name="ZoneTexte 125"/>
          <p:cNvSpPr txBox="1">
            <a:spLocks noChangeArrowheads="1"/>
          </p:cNvSpPr>
          <p:nvPr/>
        </p:nvSpPr>
        <p:spPr bwMode="auto">
          <a:xfrm>
            <a:off x="1385888" y="4081463"/>
            <a:ext cx="6419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Skia"/>
                <a:ea typeface="Skia"/>
                <a:cs typeface="Skia"/>
              </a:rPr>
              <a:t>Organisation des projections topographiques</a:t>
            </a:r>
          </a:p>
        </p:txBody>
      </p:sp>
      <p:sp>
        <p:nvSpPr>
          <p:cNvPr id="28688" name="Oval 3"/>
          <p:cNvSpPr>
            <a:spLocks noChangeArrowheads="1"/>
          </p:cNvSpPr>
          <p:nvPr/>
        </p:nvSpPr>
        <p:spPr bwMode="auto">
          <a:xfrm rot="10800000">
            <a:off x="5081588" y="4729163"/>
            <a:ext cx="2300287" cy="1684337"/>
          </a:xfrm>
          <a:prstGeom prst="ellipse">
            <a:avLst/>
          </a:prstGeom>
          <a:gradFill rotWithShape="0">
            <a:gsLst>
              <a:gs pos="0">
                <a:srgbClr val="18F444"/>
              </a:gs>
              <a:gs pos="19000">
                <a:srgbClr val="18F444"/>
              </a:gs>
              <a:gs pos="62000">
                <a:srgbClr val="005D00"/>
              </a:gs>
              <a:gs pos="100000">
                <a:srgbClr val="002D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Skia"/>
              <a:ea typeface="Skia"/>
              <a:cs typeface="Skia"/>
            </a:endParaRPr>
          </a:p>
        </p:txBody>
      </p:sp>
      <p:sp>
        <p:nvSpPr>
          <p:cNvPr id="28689" name="Oval 4"/>
          <p:cNvSpPr>
            <a:spLocks noChangeArrowheads="1"/>
          </p:cNvSpPr>
          <p:nvPr/>
        </p:nvSpPr>
        <p:spPr bwMode="auto">
          <a:xfrm rot="10800000">
            <a:off x="1744663" y="4729163"/>
            <a:ext cx="2301875" cy="1684337"/>
          </a:xfrm>
          <a:prstGeom prst="ellipse">
            <a:avLst/>
          </a:prstGeom>
          <a:gradFill rotWithShape="0">
            <a:gsLst>
              <a:gs pos="0">
                <a:srgbClr val="002235"/>
              </a:gs>
              <a:gs pos="17999">
                <a:srgbClr val="002235"/>
              </a:gs>
              <a:gs pos="100000">
                <a:srgbClr val="00B1D5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Skia"/>
              <a:ea typeface="Skia"/>
              <a:cs typeface="Skia"/>
            </a:endParaRPr>
          </a:p>
        </p:txBody>
      </p:sp>
      <p:sp>
        <p:nvSpPr>
          <p:cNvPr id="28690" name="Line 13"/>
          <p:cNvSpPr>
            <a:spLocks noChangeShapeType="1"/>
          </p:cNvSpPr>
          <p:nvPr/>
        </p:nvSpPr>
        <p:spPr bwMode="auto">
          <a:xfrm flipV="1">
            <a:off x="2192338" y="5095875"/>
            <a:ext cx="3554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91" name="Line 14"/>
          <p:cNvSpPr>
            <a:spLocks noChangeShapeType="1"/>
          </p:cNvSpPr>
          <p:nvPr/>
        </p:nvSpPr>
        <p:spPr bwMode="auto">
          <a:xfrm flipV="1">
            <a:off x="2322513" y="5226050"/>
            <a:ext cx="355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92" name="Line 15"/>
          <p:cNvSpPr>
            <a:spLocks noChangeShapeType="1"/>
          </p:cNvSpPr>
          <p:nvPr/>
        </p:nvSpPr>
        <p:spPr bwMode="auto">
          <a:xfrm flipV="1">
            <a:off x="2454275" y="5354638"/>
            <a:ext cx="3554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93" name="Line 16"/>
          <p:cNvSpPr>
            <a:spLocks noChangeShapeType="1"/>
          </p:cNvSpPr>
          <p:nvPr/>
        </p:nvSpPr>
        <p:spPr bwMode="auto">
          <a:xfrm flipV="1">
            <a:off x="2584450" y="5484813"/>
            <a:ext cx="3554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94" name="Line 17"/>
          <p:cNvSpPr>
            <a:spLocks noChangeShapeType="1"/>
          </p:cNvSpPr>
          <p:nvPr/>
        </p:nvSpPr>
        <p:spPr bwMode="auto">
          <a:xfrm flipV="1">
            <a:off x="2716213" y="5613400"/>
            <a:ext cx="3554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95" name="Line 18"/>
          <p:cNvSpPr>
            <a:spLocks noChangeShapeType="1"/>
          </p:cNvSpPr>
          <p:nvPr/>
        </p:nvSpPr>
        <p:spPr bwMode="auto">
          <a:xfrm flipV="1">
            <a:off x="2846388" y="5743575"/>
            <a:ext cx="3554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96" name="Line 19"/>
          <p:cNvSpPr>
            <a:spLocks noChangeShapeType="1"/>
          </p:cNvSpPr>
          <p:nvPr/>
        </p:nvSpPr>
        <p:spPr bwMode="auto">
          <a:xfrm flipV="1">
            <a:off x="2978150" y="5873750"/>
            <a:ext cx="3554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97" name="Line 20"/>
          <p:cNvSpPr>
            <a:spLocks noChangeShapeType="1"/>
          </p:cNvSpPr>
          <p:nvPr/>
        </p:nvSpPr>
        <p:spPr bwMode="auto">
          <a:xfrm flipV="1">
            <a:off x="3108325" y="6002338"/>
            <a:ext cx="3554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98" name="Line 21"/>
          <p:cNvSpPr>
            <a:spLocks noChangeShapeType="1"/>
          </p:cNvSpPr>
          <p:nvPr/>
        </p:nvSpPr>
        <p:spPr bwMode="auto">
          <a:xfrm flipV="1">
            <a:off x="3238500" y="6132513"/>
            <a:ext cx="355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99" name="Text Box 28"/>
          <p:cNvSpPr txBox="1">
            <a:spLocks noChangeArrowheads="1"/>
          </p:cNvSpPr>
          <p:nvPr/>
        </p:nvSpPr>
        <p:spPr bwMode="auto">
          <a:xfrm>
            <a:off x="1744663" y="5465763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Skia"/>
                <a:ea typeface="Skia"/>
                <a:cs typeface="Skia"/>
              </a:rPr>
              <a:t>source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6119813" y="5272088"/>
            <a:ext cx="13493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latin typeface="Skia"/>
                <a:ea typeface="Skia"/>
                <a:cs typeface="Skia"/>
              </a:rPr>
              <a:t>cible</a:t>
            </a:r>
          </a:p>
        </p:txBody>
      </p:sp>
      <p:sp>
        <p:nvSpPr>
          <p:cNvPr id="143" name="Ellipse 142"/>
          <p:cNvSpPr/>
          <p:nvPr/>
        </p:nvSpPr>
        <p:spPr>
          <a:xfrm>
            <a:off x="2122488" y="5030788"/>
            <a:ext cx="139700" cy="1301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4" name="Ellipse 143"/>
          <p:cNvSpPr/>
          <p:nvPr/>
        </p:nvSpPr>
        <p:spPr>
          <a:xfrm>
            <a:off x="2262188" y="5157788"/>
            <a:ext cx="139700" cy="1301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5" name="Ellipse 144"/>
          <p:cNvSpPr/>
          <p:nvPr/>
        </p:nvSpPr>
        <p:spPr>
          <a:xfrm>
            <a:off x="2409825" y="5289550"/>
            <a:ext cx="139700" cy="1285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6" name="Ellipse 145"/>
          <p:cNvSpPr/>
          <p:nvPr/>
        </p:nvSpPr>
        <p:spPr>
          <a:xfrm>
            <a:off x="2559050" y="5421313"/>
            <a:ext cx="139700" cy="128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7" name="Ellipse 146"/>
          <p:cNvSpPr/>
          <p:nvPr/>
        </p:nvSpPr>
        <p:spPr>
          <a:xfrm>
            <a:off x="2706688" y="5543550"/>
            <a:ext cx="139700" cy="1301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8" name="Ellipse 147"/>
          <p:cNvSpPr/>
          <p:nvPr/>
        </p:nvSpPr>
        <p:spPr>
          <a:xfrm>
            <a:off x="2854325" y="5665788"/>
            <a:ext cx="139700" cy="1301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9" name="Ellipse 148"/>
          <p:cNvSpPr/>
          <p:nvPr/>
        </p:nvSpPr>
        <p:spPr>
          <a:xfrm>
            <a:off x="2981325" y="5789613"/>
            <a:ext cx="139700" cy="128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0" name="Ellipse 149"/>
          <p:cNvSpPr/>
          <p:nvPr/>
        </p:nvSpPr>
        <p:spPr>
          <a:xfrm>
            <a:off x="3108325" y="5911850"/>
            <a:ext cx="139700" cy="1301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1" name="Ellipse 150"/>
          <p:cNvSpPr/>
          <p:nvPr/>
        </p:nvSpPr>
        <p:spPr>
          <a:xfrm>
            <a:off x="3227388" y="6043613"/>
            <a:ext cx="139700" cy="128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8710" name="Grouper 162"/>
          <p:cNvGrpSpPr>
            <a:grpSpLocks/>
          </p:cNvGrpSpPr>
          <p:nvPr/>
        </p:nvGrpSpPr>
        <p:grpSpPr bwMode="auto">
          <a:xfrm>
            <a:off x="190500" y="4468813"/>
            <a:ext cx="1409700" cy="1320800"/>
            <a:chOff x="-203208" y="4474824"/>
            <a:chExt cx="1408996" cy="1320878"/>
          </a:xfrm>
        </p:grpSpPr>
        <p:sp>
          <p:nvSpPr>
            <p:cNvPr id="28711" name="ZoneTexte 159"/>
            <p:cNvSpPr txBox="1">
              <a:spLocks noChangeArrowheads="1"/>
            </p:cNvSpPr>
            <p:nvPr/>
          </p:nvSpPr>
          <p:spPr bwMode="auto">
            <a:xfrm>
              <a:off x="660402" y="4936213"/>
              <a:ext cx="5453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Skia"/>
                  <a:ea typeface="Skia"/>
                  <a:cs typeface="Skia"/>
                </a:rPr>
                <a:t>L</a:t>
              </a:r>
            </a:p>
          </p:txBody>
        </p:sp>
        <p:grpSp>
          <p:nvGrpSpPr>
            <p:cNvPr id="28712" name="Grouper 161"/>
            <p:cNvGrpSpPr>
              <a:grpSpLocks/>
            </p:cNvGrpSpPr>
            <p:nvPr/>
          </p:nvGrpSpPr>
          <p:grpSpPr bwMode="auto">
            <a:xfrm>
              <a:off x="-203208" y="4474824"/>
              <a:ext cx="948280" cy="1320878"/>
              <a:chOff x="-203208" y="4474824"/>
              <a:chExt cx="948280" cy="1320878"/>
            </a:xfrm>
          </p:grpSpPr>
          <p:cxnSp>
            <p:nvCxnSpPr>
              <p:cNvPr id="155" name="Connecteur droit avec flèche 154"/>
              <p:cNvCxnSpPr/>
              <p:nvPr/>
            </p:nvCxnSpPr>
            <p:spPr>
              <a:xfrm rot="5400000">
                <a:off x="175850" y="5167017"/>
                <a:ext cx="588998" cy="79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Connecteur droit avec flèche 155"/>
              <p:cNvCxnSpPr/>
              <p:nvPr/>
            </p:nvCxnSpPr>
            <p:spPr>
              <a:xfrm rot="10800000">
                <a:off x="220443" y="5155901"/>
                <a:ext cx="51726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15" name="ZoneTexte 157"/>
              <p:cNvSpPr txBox="1">
                <a:spLocks noChangeArrowheads="1"/>
              </p:cNvSpPr>
              <p:nvPr/>
            </p:nvSpPr>
            <p:spPr bwMode="auto">
              <a:xfrm>
                <a:off x="199686" y="4474824"/>
                <a:ext cx="54538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>
                    <a:latin typeface="Skia"/>
                    <a:ea typeface="Skia"/>
                    <a:cs typeface="Skia"/>
                  </a:rPr>
                  <a:t>D</a:t>
                </a:r>
              </a:p>
            </p:txBody>
          </p:sp>
          <p:sp>
            <p:nvSpPr>
              <p:cNvPr id="28716" name="ZoneTexte 158"/>
              <p:cNvSpPr txBox="1">
                <a:spLocks noChangeArrowheads="1"/>
              </p:cNvSpPr>
              <p:nvPr/>
            </p:nvSpPr>
            <p:spPr bwMode="auto">
              <a:xfrm>
                <a:off x="169177" y="5395592"/>
                <a:ext cx="54538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>
                    <a:latin typeface="Skia"/>
                    <a:ea typeface="Skia"/>
                    <a:cs typeface="Skia"/>
                  </a:rPr>
                  <a:t>V</a:t>
                </a:r>
              </a:p>
            </p:txBody>
          </p:sp>
          <p:sp>
            <p:nvSpPr>
              <p:cNvPr id="28717" name="ZoneTexte 160"/>
              <p:cNvSpPr txBox="1">
                <a:spLocks noChangeArrowheads="1"/>
              </p:cNvSpPr>
              <p:nvPr/>
            </p:nvSpPr>
            <p:spPr bwMode="auto">
              <a:xfrm>
                <a:off x="-203208" y="4963374"/>
                <a:ext cx="54538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>
                    <a:latin typeface="Skia"/>
                    <a:ea typeface="Skia"/>
                    <a:cs typeface="Skia"/>
                  </a:rPr>
                  <a:t>M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à coins arrondis 37"/>
          <p:cNvSpPr/>
          <p:nvPr/>
        </p:nvSpPr>
        <p:spPr>
          <a:xfrm>
            <a:off x="1698625" y="981075"/>
            <a:ext cx="5819775" cy="809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698" name="ZoneTexte 30"/>
          <p:cNvSpPr txBox="1">
            <a:spLocks noChangeArrowheads="1"/>
          </p:cNvSpPr>
          <p:nvPr/>
        </p:nvSpPr>
        <p:spPr bwMode="auto">
          <a:xfrm>
            <a:off x="2620963" y="252413"/>
            <a:ext cx="4121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Les signaux de chémoaffinité</a:t>
            </a:r>
          </a:p>
        </p:txBody>
      </p:sp>
      <p:sp>
        <p:nvSpPr>
          <p:cNvPr id="29699" name="Rectangle 31"/>
          <p:cNvSpPr>
            <a:spLocks noChangeArrowheads="1"/>
          </p:cNvSpPr>
          <p:nvPr/>
        </p:nvSpPr>
        <p:spPr bwMode="auto">
          <a:xfrm>
            <a:off x="109538" y="0"/>
            <a:ext cx="1011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  <a:ea typeface="Skia"/>
                <a:cs typeface="Skia"/>
              </a:rPr>
              <a:t>Part. 1</a:t>
            </a:r>
            <a:endParaRPr lang="en-US" sz="2400">
              <a:latin typeface="Skia"/>
              <a:ea typeface="Skia"/>
              <a:cs typeface="Skia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1" name="Oval 3"/>
          <p:cNvSpPr>
            <a:spLocks noChangeArrowheads="1"/>
          </p:cNvSpPr>
          <p:nvPr/>
        </p:nvSpPr>
        <p:spPr bwMode="auto">
          <a:xfrm rot="10800000">
            <a:off x="4725988" y="3289300"/>
            <a:ext cx="2300287" cy="1682750"/>
          </a:xfrm>
          <a:prstGeom prst="ellipse">
            <a:avLst/>
          </a:prstGeom>
          <a:gradFill rotWithShape="0">
            <a:gsLst>
              <a:gs pos="0">
                <a:srgbClr val="18F444"/>
              </a:gs>
              <a:gs pos="19000">
                <a:srgbClr val="18F444"/>
              </a:gs>
              <a:gs pos="62000">
                <a:srgbClr val="005D00"/>
              </a:gs>
              <a:gs pos="100000">
                <a:srgbClr val="002D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Skia"/>
              <a:ea typeface="Skia"/>
              <a:cs typeface="Skia"/>
            </a:endParaRPr>
          </a:p>
        </p:txBody>
      </p:sp>
      <p:sp>
        <p:nvSpPr>
          <p:cNvPr id="29702" name="Oval 4"/>
          <p:cNvSpPr>
            <a:spLocks noChangeArrowheads="1"/>
          </p:cNvSpPr>
          <p:nvPr/>
        </p:nvSpPr>
        <p:spPr bwMode="auto">
          <a:xfrm rot="10800000">
            <a:off x="1389063" y="3289300"/>
            <a:ext cx="2301875" cy="1682750"/>
          </a:xfrm>
          <a:prstGeom prst="ellipse">
            <a:avLst/>
          </a:prstGeom>
          <a:gradFill rotWithShape="0">
            <a:gsLst>
              <a:gs pos="0">
                <a:srgbClr val="002235"/>
              </a:gs>
              <a:gs pos="17999">
                <a:srgbClr val="002235"/>
              </a:gs>
              <a:gs pos="100000">
                <a:srgbClr val="00B1D5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Skia"/>
              <a:ea typeface="Skia"/>
              <a:cs typeface="Skia"/>
            </a:endParaRPr>
          </a:p>
        </p:txBody>
      </p:sp>
      <p:sp>
        <p:nvSpPr>
          <p:cNvPr id="29703" name="Line 13"/>
          <p:cNvSpPr>
            <a:spLocks noChangeShapeType="1"/>
          </p:cNvSpPr>
          <p:nvPr/>
        </p:nvSpPr>
        <p:spPr bwMode="auto">
          <a:xfrm flipV="1">
            <a:off x="1836738" y="3656013"/>
            <a:ext cx="3554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704" name="Line 14"/>
          <p:cNvSpPr>
            <a:spLocks noChangeShapeType="1"/>
          </p:cNvSpPr>
          <p:nvPr/>
        </p:nvSpPr>
        <p:spPr bwMode="auto">
          <a:xfrm flipV="1">
            <a:off x="1966913" y="3784600"/>
            <a:ext cx="355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705" name="Line 15"/>
          <p:cNvSpPr>
            <a:spLocks noChangeShapeType="1"/>
          </p:cNvSpPr>
          <p:nvPr/>
        </p:nvSpPr>
        <p:spPr bwMode="auto">
          <a:xfrm flipV="1">
            <a:off x="2098675" y="3914775"/>
            <a:ext cx="3554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706" name="Line 16"/>
          <p:cNvSpPr>
            <a:spLocks noChangeShapeType="1"/>
          </p:cNvSpPr>
          <p:nvPr/>
        </p:nvSpPr>
        <p:spPr bwMode="auto">
          <a:xfrm flipV="1">
            <a:off x="2228850" y="4044950"/>
            <a:ext cx="3554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707" name="Line 17"/>
          <p:cNvSpPr>
            <a:spLocks noChangeShapeType="1"/>
          </p:cNvSpPr>
          <p:nvPr/>
        </p:nvSpPr>
        <p:spPr bwMode="auto">
          <a:xfrm flipV="1">
            <a:off x="2360613" y="4173538"/>
            <a:ext cx="3554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708" name="Line 18"/>
          <p:cNvSpPr>
            <a:spLocks noChangeShapeType="1"/>
          </p:cNvSpPr>
          <p:nvPr/>
        </p:nvSpPr>
        <p:spPr bwMode="auto">
          <a:xfrm flipV="1">
            <a:off x="2490788" y="4303713"/>
            <a:ext cx="3554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709" name="Line 19"/>
          <p:cNvSpPr>
            <a:spLocks noChangeShapeType="1"/>
          </p:cNvSpPr>
          <p:nvPr/>
        </p:nvSpPr>
        <p:spPr bwMode="auto">
          <a:xfrm flipV="1">
            <a:off x="2622550" y="4432300"/>
            <a:ext cx="3554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710" name="Line 20"/>
          <p:cNvSpPr>
            <a:spLocks noChangeShapeType="1"/>
          </p:cNvSpPr>
          <p:nvPr/>
        </p:nvSpPr>
        <p:spPr bwMode="auto">
          <a:xfrm flipV="1">
            <a:off x="2752725" y="4562475"/>
            <a:ext cx="3554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711" name="Line 21"/>
          <p:cNvSpPr>
            <a:spLocks noChangeShapeType="1"/>
          </p:cNvSpPr>
          <p:nvPr/>
        </p:nvSpPr>
        <p:spPr bwMode="auto">
          <a:xfrm flipV="1">
            <a:off x="2882900" y="4692650"/>
            <a:ext cx="355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712" name="Text Box 22"/>
          <p:cNvSpPr txBox="1">
            <a:spLocks noChangeArrowheads="1"/>
          </p:cNvSpPr>
          <p:nvPr/>
        </p:nvSpPr>
        <p:spPr bwMode="auto">
          <a:xfrm>
            <a:off x="109538" y="2593975"/>
            <a:ext cx="1857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Skia"/>
                <a:ea typeface="Skia"/>
                <a:cs typeface="Skia"/>
              </a:rPr>
              <a:t>Fort taux de </a:t>
            </a:r>
          </a:p>
          <a:p>
            <a:pPr algn="ctr"/>
            <a:r>
              <a:rPr lang="en-US" sz="2000">
                <a:latin typeface="Skia"/>
                <a:ea typeface="Skia"/>
                <a:cs typeface="Skia"/>
              </a:rPr>
              <a:t>récepteurs</a:t>
            </a:r>
          </a:p>
        </p:txBody>
      </p:sp>
      <p:sp>
        <p:nvSpPr>
          <p:cNvPr id="29713" name="Text Box 23"/>
          <p:cNvSpPr txBox="1">
            <a:spLocks noChangeArrowheads="1"/>
          </p:cNvSpPr>
          <p:nvPr/>
        </p:nvSpPr>
        <p:spPr bwMode="auto">
          <a:xfrm>
            <a:off x="6438900" y="2581275"/>
            <a:ext cx="27305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Skia"/>
                <a:ea typeface="Skia"/>
                <a:cs typeface="Skia"/>
              </a:rPr>
              <a:t>faible taux</a:t>
            </a:r>
          </a:p>
          <a:p>
            <a:pPr algn="ctr"/>
            <a:r>
              <a:rPr lang="en-US" sz="2000">
                <a:latin typeface="Skia"/>
                <a:ea typeface="Skia"/>
                <a:cs typeface="Skia"/>
              </a:rPr>
              <a:t>de ligand </a:t>
            </a:r>
          </a:p>
          <a:p>
            <a:pPr algn="ctr"/>
            <a:r>
              <a:rPr lang="en-US" sz="2000">
                <a:latin typeface="Skia"/>
                <a:ea typeface="Skia"/>
                <a:cs typeface="Skia"/>
              </a:rPr>
              <a:t>(forte sensibilité)</a:t>
            </a:r>
          </a:p>
        </p:txBody>
      </p:sp>
      <p:sp>
        <p:nvSpPr>
          <p:cNvPr id="29714" name="Text Box 25"/>
          <p:cNvSpPr txBox="1">
            <a:spLocks noChangeArrowheads="1"/>
          </p:cNvSpPr>
          <p:nvPr/>
        </p:nvSpPr>
        <p:spPr bwMode="auto">
          <a:xfrm>
            <a:off x="2290763" y="5208588"/>
            <a:ext cx="3089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Skia"/>
                <a:ea typeface="Skia"/>
                <a:cs typeface="Skia"/>
              </a:rPr>
              <a:t>Faible taux de </a:t>
            </a:r>
          </a:p>
          <a:p>
            <a:pPr algn="ctr"/>
            <a:r>
              <a:rPr lang="en-US" sz="2000">
                <a:latin typeface="Skia"/>
                <a:ea typeface="Skia"/>
                <a:cs typeface="Skia"/>
              </a:rPr>
              <a:t>récepteurs</a:t>
            </a:r>
          </a:p>
        </p:txBody>
      </p:sp>
      <p:sp>
        <p:nvSpPr>
          <p:cNvPr id="29715" name="Text Box 26"/>
          <p:cNvSpPr txBox="1">
            <a:spLocks noChangeArrowheads="1"/>
          </p:cNvSpPr>
          <p:nvPr/>
        </p:nvSpPr>
        <p:spPr bwMode="auto">
          <a:xfrm>
            <a:off x="5927725" y="5111750"/>
            <a:ext cx="2978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Skia"/>
                <a:ea typeface="Skia"/>
                <a:cs typeface="Skia"/>
              </a:rPr>
              <a:t>Fort taux </a:t>
            </a:r>
          </a:p>
          <a:p>
            <a:pPr algn="ctr"/>
            <a:r>
              <a:rPr lang="en-US" sz="2000">
                <a:latin typeface="Skia"/>
                <a:ea typeface="Skia"/>
                <a:cs typeface="Skia"/>
              </a:rPr>
              <a:t>de ligands </a:t>
            </a:r>
          </a:p>
          <a:p>
            <a:pPr algn="ctr"/>
            <a:r>
              <a:rPr lang="en-US" sz="2000">
                <a:latin typeface="Skia"/>
                <a:ea typeface="Skia"/>
                <a:cs typeface="Skia"/>
              </a:rPr>
              <a:t>(faible sensibilité)</a:t>
            </a:r>
          </a:p>
        </p:txBody>
      </p:sp>
      <p:sp>
        <p:nvSpPr>
          <p:cNvPr id="29716" name="Text Box 28"/>
          <p:cNvSpPr txBox="1">
            <a:spLocks noChangeArrowheads="1"/>
          </p:cNvSpPr>
          <p:nvPr/>
        </p:nvSpPr>
        <p:spPr bwMode="auto">
          <a:xfrm>
            <a:off x="1477963" y="4044950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Skia"/>
                <a:ea typeface="Skia"/>
                <a:cs typeface="Skia"/>
              </a:rPr>
              <a:t>source</a:t>
            </a:r>
          </a:p>
        </p:txBody>
      </p:sp>
      <p:sp>
        <p:nvSpPr>
          <p:cNvPr id="29717" name="Text Box 28"/>
          <p:cNvSpPr txBox="1">
            <a:spLocks noChangeArrowheads="1"/>
          </p:cNvSpPr>
          <p:nvPr/>
        </p:nvSpPr>
        <p:spPr bwMode="auto">
          <a:xfrm>
            <a:off x="5680075" y="3773488"/>
            <a:ext cx="134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latin typeface="Skia"/>
                <a:ea typeface="Skia"/>
                <a:cs typeface="Skia"/>
              </a:rPr>
              <a:t>cible</a:t>
            </a:r>
          </a:p>
        </p:txBody>
      </p:sp>
      <p:sp>
        <p:nvSpPr>
          <p:cNvPr id="29718" name="ZoneTexte 34"/>
          <p:cNvSpPr txBox="1">
            <a:spLocks noChangeArrowheads="1"/>
          </p:cNvSpPr>
          <p:nvPr/>
        </p:nvSpPr>
        <p:spPr bwMode="auto">
          <a:xfrm>
            <a:off x="2622550" y="968375"/>
            <a:ext cx="4051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Skia"/>
                <a:ea typeface="Skia"/>
                <a:cs typeface="Skia"/>
              </a:rPr>
              <a:t>Exemple: les  Projections visuelles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1308100" y="3336925"/>
            <a:ext cx="327025" cy="258763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20" name="Text Box 28"/>
          <p:cNvSpPr txBox="1">
            <a:spLocks noChangeArrowheads="1"/>
          </p:cNvSpPr>
          <p:nvPr/>
        </p:nvSpPr>
        <p:spPr bwMode="auto">
          <a:xfrm>
            <a:off x="4587875" y="2393950"/>
            <a:ext cx="2392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Skia"/>
                <a:ea typeface="Skia"/>
                <a:cs typeface="Skia"/>
              </a:rPr>
              <a:t>Signal de guidage</a:t>
            </a:r>
          </a:p>
        </p:txBody>
      </p:sp>
      <p:sp>
        <p:nvSpPr>
          <p:cNvPr id="29721" name="Text Box 28"/>
          <p:cNvSpPr txBox="1">
            <a:spLocks noChangeArrowheads="1"/>
          </p:cNvSpPr>
          <p:nvPr/>
        </p:nvSpPr>
        <p:spPr bwMode="auto">
          <a:xfrm>
            <a:off x="1477963" y="2393950"/>
            <a:ext cx="2392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Skia"/>
                <a:ea typeface="Skia"/>
                <a:cs typeface="Skia"/>
              </a:rPr>
              <a:t>récepteur</a:t>
            </a:r>
          </a:p>
        </p:txBody>
      </p:sp>
      <p:sp>
        <p:nvSpPr>
          <p:cNvPr id="29722" name="ZoneTexte 45"/>
          <p:cNvSpPr txBox="1">
            <a:spLocks noChangeArrowheads="1"/>
          </p:cNvSpPr>
          <p:nvPr/>
        </p:nvSpPr>
        <p:spPr bwMode="auto">
          <a:xfrm>
            <a:off x="2689225" y="1373188"/>
            <a:ext cx="4052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Skia"/>
                <a:ea typeface="Skia"/>
                <a:cs typeface="Skia"/>
              </a:rPr>
              <a:t>Gradients de signaux répulsifs</a:t>
            </a:r>
          </a:p>
        </p:txBody>
      </p:sp>
      <p:cxnSp>
        <p:nvCxnSpPr>
          <p:cNvPr id="47" name="Connecteur droit avec flèche 46"/>
          <p:cNvCxnSpPr/>
          <p:nvPr/>
        </p:nvCxnSpPr>
        <p:spPr>
          <a:xfrm rot="16200000" flipV="1">
            <a:off x="3103563" y="4826000"/>
            <a:ext cx="319088" cy="293687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rot="10800000">
            <a:off x="6608763" y="4819650"/>
            <a:ext cx="404812" cy="2794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rot="10800000" flipV="1">
            <a:off x="5522913" y="3074988"/>
            <a:ext cx="1441450" cy="5207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oneTexte 7"/>
          <p:cNvSpPr txBox="1">
            <a:spLocks noChangeArrowheads="1"/>
          </p:cNvSpPr>
          <p:nvPr/>
        </p:nvSpPr>
        <p:spPr bwMode="auto">
          <a:xfrm>
            <a:off x="889000" y="230188"/>
            <a:ext cx="810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Les voies de signalisation en aval des signaux de guidage</a:t>
            </a: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109538" y="0"/>
            <a:ext cx="1011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  <a:ea typeface="Skia"/>
                <a:cs typeface="Skia"/>
              </a:rPr>
              <a:t>Part. 1</a:t>
            </a:r>
            <a:endParaRPr lang="en-US" sz="2400">
              <a:latin typeface="Skia"/>
              <a:ea typeface="Skia"/>
              <a:cs typeface="Skia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1153758s4.mo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51100" y="1111250"/>
            <a:ext cx="41052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ZoneTexte 5"/>
          <p:cNvSpPr txBox="1">
            <a:spLocks noChangeArrowheads="1"/>
          </p:cNvSpPr>
          <p:nvPr/>
        </p:nvSpPr>
        <p:spPr bwMode="auto">
          <a:xfrm>
            <a:off x="406400" y="4956175"/>
            <a:ext cx="7899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kia"/>
                <a:ea typeface="Skia"/>
                <a:cs typeface="Skia"/>
              </a:rPr>
              <a:t>-Régulation du cytosquelette d’actine et de microtubules composant le cône de croissance: Extension/rétraction des filopodes et lamellipodes</a:t>
            </a:r>
          </a:p>
          <a:p>
            <a:endParaRPr lang="en-US" sz="2000">
              <a:latin typeface="Skia"/>
              <a:ea typeface="Skia"/>
              <a:cs typeface="Skia"/>
            </a:endParaRPr>
          </a:p>
          <a:p>
            <a:r>
              <a:rPr lang="en-US" sz="2000">
                <a:latin typeface="Skia"/>
                <a:ea typeface="Skia"/>
                <a:cs typeface="Skia"/>
              </a:rPr>
              <a:t>-Régulation de l’adhérence du cône de croissance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oneTexte 7"/>
          <p:cNvSpPr txBox="1">
            <a:spLocks noChangeArrowheads="1"/>
          </p:cNvSpPr>
          <p:nvPr/>
        </p:nvSpPr>
        <p:spPr bwMode="auto">
          <a:xfrm>
            <a:off x="1120775" y="230188"/>
            <a:ext cx="8023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Comment générer une diversité suffisante de trajectoire?</a:t>
            </a:r>
          </a:p>
        </p:txBody>
      </p:sp>
      <p:sp>
        <p:nvSpPr>
          <p:cNvPr id="32770" name="Rectangle 8"/>
          <p:cNvSpPr>
            <a:spLocks noChangeArrowheads="1"/>
          </p:cNvSpPr>
          <p:nvPr/>
        </p:nvSpPr>
        <p:spPr bwMode="auto">
          <a:xfrm>
            <a:off x="109538" y="0"/>
            <a:ext cx="1011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  <a:ea typeface="Skia"/>
                <a:cs typeface="Skia"/>
              </a:rPr>
              <a:t>Part. 1</a:t>
            </a:r>
            <a:endParaRPr lang="en-US" sz="2400">
              <a:latin typeface="Skia"/>
              <a:ea typeface="Skia"/>
              <a:cs typeface="Skia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72" name="ZoneTexte 10"/>
          <p:cNvSpPr txBox="1">
            <a:spLocks noChangeArrowheads="1"/>
          </p:cNvSpPr>
          <p:nvPr/>
        </p:nvSpPr>
        <p:spPr bwMode="auto">
          <a:xfrm>
            <a:off x="1008063" y="1039813"/>
            <a:ext cx="7388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Skia"/>
                <a:ea typeface="Skia"/>
                <a:cs typeface="Skia"/>
              </a:rPr>
              <a:t>Modulation des réponses aux signaux de guidage</a:t>
            </a:r>
          </a:p>
        </p:txBody>
      </p:sp>
      <p:grpSp>
        <p:nvGrpSpPr>
          <p:cNvPr id="32773" name="Grouper 89"/>
          <p:cNvGrpSpPr>
            <a:grpSpLocks/>
          </p:cNvGrpSpPr>
          <p:nvPr/>
        </p:nvGrpSpPr>
        <p:grpSpPr bwMode="auto">
          <a:xfrm>
            <a:off x="1644650" y="1689100"/>
            <a:ext cx="6492875" cy="3135313"/>
            <a:chOff x="1003187" y="2081593"/>
            <a:chExt cx="6492881" cy="3134900"/>
          </a:xfrm>
        </p:grpSpPr>
        <p:sp>
          <p:nvSpPr>
            <p:cNvPr id="72" name="Ellipse 71"/>
            <p:cNvSpPr/>
            <p:nvPr/>
          </p:nvSpPr>
          <p:spPr>
            <a:xfrm>
              <a:off x="2616088" y="3392695"/>
              <a:ext cx="698501" cy="666662"/>
            </a:xfrm>
            <a:prstGeom prst="ellipse">
              <a:avLst/>
            </a:prstGeom>
            <a:gradFill flip="none" rotWithShape="1">
              <a:gsLst>
                <a:gs pos="20000">
                  <a:srgbClr val="003500"/>
                </a:gs>
                <a:gs pos="100000">
                  <a:srgbClr val="10FF1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kia"/>
                <a:cs typeface="Skia"/>
              </a:endParaRPr>
            </a:p>
          </p:txBody>
        </p:sp>
        <p:sp>
          <p:nvSpPr>
            <p:cNvPr id="73" name="Forme libre 72"/>
            <p:cNvSpPr/>
            <p:nvPr/>
          </p:nvSpPr>
          <p:spPr>
            <a:xfrm rot="1447561">
              <a:off x="2058876" y="3345077"/>
              <a:ext cx="1187451" cy="587298"/>
            </a:xfrm>
            <a:custGeom>
              <a:avLst/>
              <a:gdLst>
                <a:gd name="connsiteX0" fmla="*/ 0 w 1009953"/>
                <a:gd name="connsiteY0" fmla="*/ 245937 h 683381"/>
                <a:gd name="connsiteX1" fmla="*/ 411238 w 1009953"/>
                <a:gd name="connsiteY1" fmla="*/ 258032 h 683381"/>
                <a:gd name="connsiteX2" fmla="*/ 919238 w 1009953"/>
                <a:gd name="connsiteY2" fmla="*/ 16127 h 683381"/>
                <a:gd name="connsiteX3" fmla="*/ 737809 w 1009953"/>
                <a:gd name="connsiteY3" fmla="*/ 161270 h 683381"/>
                <a:gd name="connsiteX4" fmla="*/ 1003905 w 1009953"/>
                <a:gd name="connsiteY4" fmla="*/ 245937 h 683381"/>
                <a:gd name="connsiteX5" fmla="*/ 774095 w 1009953"/>
                <a:gd name="connsiteY5" fmla="*/ 245937 h 683381"/>
                <a:gd name="connsiteX6" fmla="*/ 931333 w 1009953"/>
                <a:gd name="connsiteY6" fmla="*/ 463651 h 683381"/>
                <a:gd name="connsiteX7" fmla="*/ 701524 w 1009953"/>
                <a:gd name="connsiteY7" fmla="*/ 342698 h 683381"/>
                <a:gd name="connsiteX8" fmla="*/ 749905 w 1009953"/>
                <a:gd name="connsiteY8" fmla="*/ 669270 h 683381"/>
                <a:gd name="connsiteX9" fmla="*/ 628952 w 1009953"/>
                <a:gd name="connsiteY9" fmla="*/ 427365 h 683381"/>
                <a:gd name="connsiteX10" fmla="*/ 326571 w 1009953"/>
                <a:gd name="connsiteY10" fmla="*/ 354794 h 683381"/>
                <a:gd name="connsiteX11" fmla="*/ 36286 w 1009953"/>
                <a:gd name="connsiteY11" fmla="*/ 354794 h 683381"/>
                <a:gd name="connsiteX12" fmla="*/ 36286 w 1009953"/>
                <a:gd name="connsiteY12" fmla="*/ 354794 h 68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9953" h="683381">
                  <a:moveTo>
                    <a:pt x="0" y="245937"/>
                  </a:moveTo>
                  <a:cubicBezTo>
                    <a:pt x="129016" y="271135"/>
                    <a:pt x="258032" y="296334"/>
                    <a:pt x="411238" y="258032"/>
                  </a:cubicBezTo>
                  <a:cubicBezTo>
                    <a:pt x="564444" y="219730"/>
                    <a:pt x="864810" y="32254"/>
                    <a:pt x="919238" y="16127"/>
                  </a:cubicBezTo>
                  <a:cubicBezTo>
                    <a:pt x="973666" y="0"/>
                    <a:pt x="723698" y="122968"/>
                    <a:pt x="737809" y="161270"/>
                  </a:cubicBezTo>
                  <a:cubicBezTo>
                    <a:pt x="751920" y="199572"/>
                    <a:pt x="997857" y="231826"/>
                    <a:pt x="1003905" y="245937"/>
                  </a:cubicBezTo>
                  <a:cubicBezTo>
                    <a:pt x="1009953" y="260048"/>
                    <a:pt x="786190" y="209651"/>
                    <a:pt x="774095" y="245937"/>
                  </a:cubicBezTo>
                  <a:cubicBezTo>
                    <a:pt x="762000" y="282223"/>
                    <a:pt x="943428" y="447524"/>
                    <a:pt x="931333" y="463651"/>
                  </a:cubicBezTo>
                  <a:cubicBezTo>
                    <a:pt x="919238" y="479778"/>
                    <a:pt x="731762" y="308428"/>
                    <a:pt x="701524" y="342698"/>
                  </a:cubicBezTo>
                  <a:cubicBezTo>
                    <a:pt x="671286" y="376968"/>
                    <a:pt x="762000" y="655159"/>
                    <a:pt x="749905" y="669270"/>
                  </a:cubicBezTo>
                  <a:cubicBezTo>
                    <a:pt x="737810" y="683381"/>
                    <a:pt x="699508" y="479778"/>
                    <a:pt x="628952" y="427365"/>
                  </a:cubicBezTo>
                  <a:cubicBezTo>
                    <a:pt x="558396" y="374952"/>
                    <a:pt x="425349" y="366889"/>
                    <a:pt x="326571" y="354794"/>
                  </a:cubicBezTo>
                  <a:cubicBezTo>
                    <a:pt x="227793" y="342699"/>
                    <a:pt x="36286" y="354794"/>
                    <a:pt x="36286" y="354794"/>
                  </a:cubicBezTo>
                  <a:lnTo>
                    <a:pt x="36286" y="354794"/>
                  </a:ln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Skia"/>
                <a:cs typeface="Skia"/>
              </a:endParaRPr>
            </a:p>
          </p:txBody>
        </p:sp>
        <p:sp>
          <p:nvSpPr>
            <p:cNvPr id="74" name="Ellipse 73"/>
            <p:cNvSpPr/>
            <p:nvPr/>
          </p:nvSpPr>
          <p:spPr>
            <a:xfrm>
              <a:off x="1003187" y="3035555"/>
              <a:ext cx="1227139" cy="6031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Skia"/>
                <a:cs typeface="Skia"/>
              </a:endParaRPr>
            </a:p>
          </p:txBody>
        </p:sp>
        <p:sp>
          <p:nvSpPr>
            <p:cNvPr id="75" name="Ellipse 74"/>
            <p:cNvSpPr/>
            <p:nvPr/>
          </p:nvSpPr>
          <p:spPr>
            <a:xfrm>
              <a:off x="1115900" y="3087935"/>
              <a:ext cx="639763" cy="457140"/>
            </a:xfrm>
            <a:prstGeom prst="ellipse">
              <a:avLst/>
            </a:prstGeom>
            <a:solidFill>
              <a:srgbClr val="30D5E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Skia"/>
                <a:cs typeface="Skia"/>
              </a:endParaRPr>
            </a:p>
          </p:txBody>
        </p:sp>
        <p:sp>
          <p:nvSpPr>
            <p:cNvPr id="76" name="Ellipse 75"/>
            <p:cNvSpPr/>
            <p:nvPr/>
          </p:nvSpPr>
          <p:spPr>
            <a:xfrm>
              <a:off x="4690953" y="2556193"/>
              <a:ext cx="698501" cy="665074"/>
            </a:xfrm>
            <a:prstGeom prst="ellipse">
              <a:avLst/>
            </a:prstGeom>
            <a:gradFill flip="none" rotWithShape="1">
              <a:gsLst>
                <a:gs pos="20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kia"/>
                <a:cs typeface="Skia"/>
              </a:endParaRPr>
            </a:p>
          </p:txBody>
        </p:sp>
        <p:sp>
          <p:nvSpPr>
            <p:cNvPr id="79" name="Forme libre 78"/>
            <p:cNvSpPr/>
            <p:nvPr/>
          </p:nvSpPr>
          <p:spPr>
            <a:xfrm>
              <a:off x="3011377" y="3392695"/>
              <a:ext cx="2490789" cy="642853"/>
            </a:xfrm>
            <a:custGeom>
              <a:avLst/>
              <a:gdLst>
                <a:gd name="connsiteX0" fmla="*/ 24191 w 2727476"/>
                <a:gd name="connsiteY0" fmla="*/ 376968 h 745873"/>
                <a:gd name="connsiteX1" fmla="*/ 1729619 w 2727476"/>
                <a:gd name="connsiteY1" fmla="*/ 376968 h 745873"/>
                <a:gd name="connsiteX2" fmla="*/ 2431143 w 2727476"/>
                <a:gd name="connsiteY2" fmla="*/ 26206 h 745873"/>
                <a:gd name="connsiteX3" fmla="*/ 2286000 w 2727476"/>
                <a:gd name="connsiteY3" fmla="*/ 219730 h 745873"/>
                <a:gd name="connsiteX4" fmla="*/ 2709333 w 2727476"/>
                <a:gd name="connsiteY4" fmla="*/ 292301 h 745873"/>
                <a:gd name="connsiteX5" fmla="*/ 2394857 w 2727476"/>
                <a:gd name="connsiteY5" fmla="*/ 292301 h 745873"/>
                <a:gd name="connsiteX6" fmla="*/ 2636762 w 2727476"/>
                <a:gd name="connsiteY6" fmla="*/ 485825 h 745873"/>
                <a:gd name="connsiteX7" fmla="*/ 2346476 w 2727476"/>
                <a:gd name="connsiteY7" fmla="*/ 364873 h 745873"/>
                <a:gd name="connsiteX8" fmla="*/ 2479524 w 2727476"/>
                <a:gd name="connsiteY8" fmla="*/ 655158 h 745873"/>
                <a:gd name="connsiteX9" fmla="*/ 2249714 w 2727476"/>
                <a:gd name="connsiteY9" fmla="*/ 473730 h 745873"/>
                <a:gd name="connsiteX10" fmla="*/ 2261810 w 2727476"/>
                <a:gd name="connsiteY10" fmla="*/ 739825 h 745873"/>
                <a:gd name="connsiteX11" fmla="*/ 2092476 w 2727476"/>
                <a:gd name="connsiteY11" fmla="*/ 437444 h 745873"/>
                <a:gd name="connsiteX12" fmla="*/ 1499810 w 2727476"/>
                <a:gd name="connsiteY12" fmla="*/ 461635 h 745873"/>
                <a:gd name="connsiteX13" fmla="*/ 882953 w 2727476"/>
                <a:gd name="connsiteY13" fmla="*/ 473730 h 745873"/>
                <a:gd name="connsiteX14" fmla="*/ 580572 w 2727476"/>
                <a:gd name="connsiteY14" fmla="*/ 461635 h 745873"/>
                <a:gd name="connsiteX15" fmla="*/ 157238 w 2727476"/>
                <a:gd name="connsiteY15" fmla="*/ 449539 h 745873"/>
                <a:gd name="connsiteX16" fmla="*/ 0 w 2727476"/>
                <a:gd name="connsiteY16" fmla="*/ 449539 h 745873"/>
                <a:gd name="connsiteX17" fmla="*/ 0 w 2727476"/>
                <a:gd name="connsiteY17" fmla="*/ 449539 h 74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27476" h="745873">
                  <a:moveTo>
                    <a:pt x="24191" y="376968"/>
                  </a:moveTo>
                  <a:cubicBezTo>
                    <a:pt x="676325" y="406198"/>
                    <a:pt x="1328460" y="435428"/>
                    <a:pt x="1729619" y="376968"/>
                  </a:cubicBezTo>
                  <a:cubicBezTo>
                    <a:pt x="2130778" y="318508"/>
                    <a:pt x="2338413" y="52412"/>
                    <a:pt x="2431143" y="26206"/>
                  </a:cubicBezTo>
                  <a:cubicBezTo>
                    <a:pt x="2523873" y="0"/>
                    <a:pt x="2239635" y="175381"/>
                    <a:pt x="2286000" y="219730"/>
                  </a:cubicBezTo>
                  <a:cubicBezTo>
                    <a:pt x="2332365" y="264079"/>
                    <a:pt x="2691190" y="280206"/>
                    <a:pt x="2709333" y="292301"/>
                  </a:cubicBezTo>
                  <a:cubicBezTo>
                    <a:pt x="2727476" y="304396"/>
                    <a:pt x="2406952" y="260047"/>
                    <a:pt x="2394857" y="292301"/>
                  </a:cubicBezTo>
                  <a:cubicBezTo>
                    <a:pt x="2382762" y="324555"/>
                    <a:pt x="2644825" y="473730"/>
                    <a:pt x="2636762" y="485825"/>
                  </a:cubicBezTo>
                  <a:cubicBezTo>
                    <a:pt x="2628699" y="497920"/>
                    <a:pt x="2372682" y="336651"/>
                    <a:pt x="2346476" y="364873"/>
                  </a:cubicBezTo>
                  <a:cubicBezTo>
                    <a:pt x="2320270" y="393095"/>
                    <a:pt x="2495651" y="637015"/>
                    <a:pt x="2479524" y="655158"/>
                  </a:cubicBezTo>
                  <a:cubicBezTo>
                    <a:pt x="2463397" y="673301"/>
                    <a:pt x="2286000" y="459619"/>
                    <a:pt x="2249714" y="473730"/>
                  </a:cubicBezTo>
                  <a:cubicBezTo>
                    <a:pt x="2213428" y="487841"/>
                    <a:pt x="2288016" y="745873"/>
                    <a:pt x="2261810" y="739825"/>
                  </a:cubicBezTo>
                  <a:cubicBezTo>
                    <a:pt x="2235604" y="733777"/>
                    <a:pt x="2219476" y="483809"/>
                    <a:pt x="2092476" y="437444"/>
                  </a:cubicBezTo>
                  <a:cubicBezTo>
                    <a:pt x="1965476" y="391079"/>
                    <a:pt x="1701397" y="455587"/>
                    <a:pt x="1499810" y="461635"/>
                  </a:cubicBezTo>
                  <a:cubicBezTo>
                    <a:pt x="1298223" y="467683"/>
                    <a:pt x="1036159" y="473730"/>
                    <a:pt x="882953" y="473730"/>
                  </a:cubicBezTo>
                  <a:cubicBezTo>
                    <a:pt x="729747" y="473730"/>
                    <a:pt x="580572" y="461635"/>
                    <a:pt x="580572" y="461635"/>
                  </a:cubicBezTo>
                  <a:lnTo>
                    <a:pt x="157238" y="449539"/>
                  </a:lnTo>
                  <a:cubicBezTo>
                    <a:pt x="60476" y="447523"/>
                    <a:pt x="0" y="449539"/>
                    <a:pt x="0" y="449539"/>
                  </a:cubicBezTo>
                  <a:lnTo>
                    <a:pt x="0" y="4495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Skia"/>
                <a:cs typeface="Skia"/>
              </a:endParaRPr>
            </a:p>
          </p:txBody>
        </p:sp>
        <p:sp>
          <p:nvSpPr>
            <p:cNvPr id="84" name="Ellipse 83"/>
            <p:cNvSpPr/>
            <p:nvPr/>
          </p:nvSpPr>
          <p:spPr>
            <a:xfrm>
              <a:off x="6240355" y="3408568"/>
              <a:ext cx="698501" cy="665075"/>
            </a:xfrm>
            <a:prstGeom prst="ellipse">
              <a:avLst/>
            </a:prstGeom>
            <a:gradFill flip="none" rotWithShape="1">
              <a:gsLst>
                <a:gs pos="32000">
                  <a:srgbClr val="800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kia"/>
                <a:cs typeface="Skia"/>
              </a:endParaRPr>
            </a:p>
          </p:txBody>
        </p:sp>
        <p:sp>
          <p:nvSpPr>
            <p:cNvPr id="85" name="Forme libre 84"/>
            <p:cNvSpPr/>
            <p:nvPr/>
          </p:nvSpPr>
          <p:spPr>
            <a:xfrm>
              <a:off x="4914791" y="3627614"/>
              <a:ext cx="2108202" cy="1588879"/>
            </a:xfrm>
            <a:custGeom>
              <a:avLst/>
              <a:gdLst>
                <a:gd name="connsiteX0" fmla="*/ 0 w 2108200"/>
                <a:gd name="connsiteY0" fmla="*/ 69850 h 1589617"/>
                <a:gd name="connsiteX1" fmla="*/ 838200 w 2108200"/>
                <a:gd name="connsiteY1" fmla="*/ 133350 h 1589617"/>
                <a:gd name="connsiteX2" fmla="*/ 1435100 w 2108200"/>
                <a:gd name="connsiteY2" fmla="*/ 869950 h 1589617"/>
                <a:gd name="connsiteX3" fmla="*/ 1968500 w 2108200"/>
                <a:gd name="connsiteY3" fmla="*/ 895350 h 1589617"/>
                <a:gd name="connsiteX4" fmla="*/ 1701800 w 2108200"/>
                <a:gd name="connsiteY4" fmla="*/ 984250 h 1589617"/>
                <a:gd name="connsiteX5" fmla="*/ 2095500 w 2108200"/>
                <a:gd name="connsiteY5" fmla="*/ 1187450 h 1589617"/>
                <a:gd name="connsiteX6" fmla="*/ 1778000 w 2108200"/>
                <a:gd name="connsiteY6" fmla="*/ 1111250 h 1589617"/>
                <a:gd name="connsiteX7" fmla="*/ 1854200 w 2108200"/>
                <a:gd name="connsiteY7" fmla="*/ 1454150 h 1589617"/>
                <a:gd name="connsiteX8" fmla="*/ 1663700 w 2108200"/>
                <a:gd name="connsiteY8" fmla="*/ 1162050 h 1589617"/>
                <a:gd name="connsiteX9" fmla="*/ 1612900 w 2108200"/>
                <a:gd name="connsiteY9" fmla="*/ 1581150 h 1589617"/>
                <a:gd name="connsiteX10" fmla="*/ 1536700 w 2108200"/>
                <a:gd name="connsiteY10" fmla="*/ 1212850 h 1589617"/>
                <a:gd name="connsiteX11" fmla="*/ 1435100 w 2108200"/>
                <a:gd name="connsiteY11" fmla="*/ 1416050 h 1589617"/>
                <a:gd name="connsiteX12" fmla="*/ 1422400 w 2108200"/>
                <a:gd name="connsiteY12" fmla="*/ 1035050 h 1589617"/>
                <a:gd name="connsiteX13" fmla="*/ 1384300 w 2108200"/>
                <a:gd name="connsiteY13" fmla="*/ 933450 h 1589617"/>
                <a:gd name="connsiteX14" fmla="*/ 1257300 w 2108200"/>
                <a:gd name="connsiteY14" fmla="*/ 793750 h 1589617"/>
                <a:gd name="connsiteX15" fmla="*/ 1168400 w 2108200"/>
                <a:gd name="connsiteY15" fmla="*/ 603250 h 1589617"/>
                <a:gd name="connsiteX16" fmla="*/ 1066800 w 2108200"/>
                <a:gd name="connsiteY16" fmla="*/ 450850 h 1589617"/>
                <a:gd name="connsiteX17" fmla="*/ 952500 w 2108200"/>
                <a:gd name="connsiteY17" fmla="*/ 298450 h 1589617"/>
                <a:gd name="connsiteX18" fmla="*/ 825500 w 2108200"/>
                <a:gd name="connsiteY18" fmla="*/ 196850 h 1589617"/>
                <a:gd name="connsiteX19" fmla="*/ 635000 w 2108200"/>
                <a:gd name="connsiteY19" fmla="*/ 120650 h 1589617"/>
                <a:gd name="connsiteX20" fmla="*/ 635000 w 2108200"/>
                <a:gd name="connsiteY20" fmla="*/ 120650 h 158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8200" h="1589617">
                  <a:moveTo>
                    <a:pt x="0" y="69850"/>
                  </a:moveTo>
                  <a:cubicBezTo>
                    <a:pt x="299508" y="34925"/>
                    <a:pt x="599017" y="0"/>
                    <a:pt x="838200" y="133350"/>
                  </a:cubicBezTo>
                  <a:cubicBezTo>
                    <a:pt x="1077383" y="266700"/>
                    <a:pt x="1246717" y="742950"/>
                    <a:pt x="1435100" y="869950"/>
                  </a:cubicBezTo>
                  <a:cubicBezTo>
                    <a:pt x="1623483" y="996950"/>
                    <a:pt x="1924050" y="876300"/>
                    <a:pt x="1968500" y="895350"/>
                  </a:cubicBezTo>
                  <a:cubicBezTo>
                    <a:pt x="2012950" y="914400"/>
                    <a:pt x="1680633" y="935567"/>
                    <a:pt x="1701800" y="984250"/>
                  </a:cubicBezTo>
                  <a:cubicBezTo>
                    <a:pt x="1722967" y="1032933"/>
                    <a:pt x="2082800" y="1166283"/>
                    <a:pt x="2095500" y="1187450"/>
                  </a:cubicBezTo>
                  <a:cubicBezTo>
                    <a:pt x="2108200" y="1208617"/>
                    <a:pt x="1818217" y="1066800"/>
                    <a:pt x="1778000" y="1111250"/>
                  </a:cubicBezTo>
                  <a:cubicBezTo>
                    <a:pt x="1737783" y="1155700"/>
                    <a:pt x="1873250" y="1445683"/>
                    <a:pt x="1854200" y="1454150"/>
                  </a:cubicBezTo>
                  <a:cubicBezTo>
                    <a:pt x="1835150" y="1462617"/>
                    <a:pt x="1703917" y="1140883"/>
                    <a:pt x="1663700" y="1162050"/>
                  </a:cubicBezTo>
                  <a:cubicBezTo>
                    <a:pt x="1623483" y="1183217"/>
                    <a:pt x="1634067" y="1572683"/>
                    <a:pt x="1612900" y="1581150"/>
                  </a:cubicBezTo>
                  <a:cubicBezTo>
                    <a:pt x="1591733" y="1589617"/>
                    <a:pt x="1566333" y="1240367"/>
                    <a:pt x="1536700" y="1212850"/>
                  </a:cubicBezTo>
                  <a:cubicBezTo>
                    <a:pt x="1507067" y="1185333"/>
                    <a:pt x="1454150" y="1445683"/>
                    <a:pt x="1435100" y="1416050"/>
                  </a:cubicBezTo>
                  <a:cubicBezTo>
                    <a:pt x="1416050" y="1386417"/>
                    <a:pt x="1430867" y="1115483"/>
                    <a:pt x="1422400" y="1035050"/>
                  </a:cubicBezTo>
                  <a:cubicBezTo>
                    <a:pt x="1413933" y="954617"/>
                    <a:pt x="1411817" y="973667"/>
                    <a:pt x="1384300" y="933450"/>
                  </a:cubicBezTo>
                  <a:cubicBezTo>
                    <a:pt x="1356783" y="893233"/>
                    <a:pt x="1293283" y="848783"/>
                    <a:pt x="1257300" y="793750"/>
                  </a:cubicBezTo>
                  <a:cubicBezTo>
                    <a:pt x="1221317" y="738717"/>
                    <a:pt x="1200150" y="660400"/>
                    <a:pt x="1168400" y="603250"/>
                  </a:cubicBezTo>
                  <a:cubicBezTo>
                    <a:pt x="1136650" y="546100"/>
                    <a:pt x="1102783" y="501650"/>
                    <a:pt x="1066800" y="450850"/>
                  </a:cubicBezTo>
                  <a:cubicBezTo>
                    <a:pt x="1030817" y="400050"/>
                    <a:pt x="992717" y="340783"/>
                    <a:pt x="952500" y="298450"/>
                  </a:cubicBezTo>
                  <a:cubicBezTo>
                    <a:pt x="912283" y="256117"/>
                    <a:pt x="878417" y="226483"/>
                    <a:pt x="825500" y="196850"/>
                  </a:cubicBezTo>
                  <a:cubicBezTo>
                    <a:pt x="772583" y="167217"/>
                    <a:pt x="635000" y="120650"/>
                    <a:pt x="635000" y="120650"/>
                  </a:cubicBezTo>
                  <a:lnTo>
                    <a:pt x="635000" y="120650"/>
                  </a:ln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kia"/>
                <a:cs typeface="Skia"/>
              </a:endParaRPr>
            </a:p>
          </p:txBody>
        </p:sp>
        <p:sp>
          <p:nvSpPr>
            <p:cNvPr id="32783" name="ZoneTexte 85"/>
            <p:cNvSpPr txBox="1">
              <a:spLocks noChangeArrowheads="1"/>
            </p:cNvSpPr>
            <p:nvPr/>
          </p:nvSpPr>
          <p:spPr bwMode="auto">
            <a:xfrm>
              <a:off x="2053656" y="4073740"/>
              <a:ext cx="18610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latin typeface="Skia"/>
                  <a:ea typeface="Skia"/>
                  <a:cs typeface="Skia"/>
                </a:rPr>
                <a:t>attractif</a:t>
              </a:r>
            </a:p>
          </p:txBody>
        </p:sp>
        <p:sp>
          <p:nvSpPr>
            <p:cNvPr id="32784" name="ZoneTexte 86"/>
            <p:cNvSpPr txBox="1">
              <a:spLocks noChangeArrowheads="1"/>
            </p:cNvSpPr>
            <p:nvPr/>
          </p:nvSpPr>
          <p:spPr bwMode="auto">
            <a:xfrm>
              <a:off x="4136455" y="2081593"/>
              <a:ext cx="18610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latin typeface="Skia"/>
                  <a:ea typeface="Skia"/>
                  <a:cs typeface="Skia"/>
                </a:rPr>
                <a:t>neutre</a:t>
              </a:r>
            </a:p>
          </p:txBody>
        </p:sp>
        <p:sp>
          <p:nvSpPr>
            <p:cNvPr id="32785" name="ZoneTexte 87"/>
            <p:cNvSpPr txBox="1">
              <a:spLocks noChangeArrowheads="1"/>
            </p:cNvSpPr>
            <p:nvPr/>
          </p:nvSpPr>
          <p:spPr bwMode="auto">
            <a:xfrm>
              <a:off x="5635054" y="2997422"/>
              <a:ext cx="18610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latin typeface="Skia"/>
                  <a:ea typeface="Skia"/>
                  <a:cs typeface="Skia"/>
                </a:rPr>
                <a:t>répulsif</a:t>
              </a:r>
            </a:p>
          </p:txBody>
        </p:sp>
      </p:grpSp>
      <p:sp>
        <p:nvSpPr>
          <p:cNvPr id="32774" name="ZoneTexte 88"/>
          <p:cNvSpPr txBox="1">
            <a:spLocks noChangeArrowheads="1"/>
          </p:cNvSpPr>
          <p:nvPr/>
        </p:nvSpPr>
        <p:spPr bwMode="auto">
          <a:xfrm>
            <a:off x="644525" y="5508625"/>
            <a:ext cx="7864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kia"/>
                <a:ea typeface="Skia"/>
                <a:cs typeface="Skia"/>
              </a:rPr>
              <a:t>Au cours de la navigation axonale, un même signal peut être perçu comme un attractant, un répulsif ou un signal neutre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oneTexte 7"/>
          <p:cNvSpPr txBox="1">
            <a:spLocks noChangeArrowheads="1"/>
          </p:cNvSpPr>
          <p:nvPr/>
        </p:nvSpPr>
        <p:spPr bwMode="auto">
          <a:xfrm>
            <a:off x="1120775" y="230188"/>
            <a:ext cx="8023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Comment générer une diversité suffisante de trajectoire?</a:t>
            </a:r>
          </a:p>
        </p:txBody>
      </p:sp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109538" y="0"/>
            <a:ext cx="1011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  <a:ea typeface="Skia"/>
                <a:cs typeface="Skia"/>
              </a:rPr>
              <a:t>Part. 1</a:t>
            </a:r>
            <a:endParaRPr lang="en-US" sz="2400">
              <a:latin typeface="Skia"/>
              <a:ea typeface="Skia"/>
              <a:cs typeface="Skia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796" name="ZoneTexte 10"/>
          <p:cNvSpPr txBox="1">
            <a:spLocks noChangeArrowheads="1"/>
          </p:cNvSpPr>
          <p:nvPr/>
        </p:nvSpPr>
        <p:spPr bwMode="auto">
          <a:xfrm>
            <a:off x="1028700" y="900113"/>
            <a:ext cx="7388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Skia"/>
                <a:ea typeface="Skia"/>
                <a:cs typeface="Skia"/>
              </a:rPr>
              <a:t>Modulation des réponses aux signaux de guidage</a:t>
            </a: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4549775" y="2414588"/>
            <a:ext cx="1081088" cy="38782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B3B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4370388" y="6343650"/>
            <a:ext cx="1739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latin typeface="Skia"/>
                <a:ea typeface="Skia"/>
                <a:cs typeface="Skia"/>
              </a:rPr>
              <a:t>Ligne médiane</a:t>
            </a:r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4654550" y="2406650"/>
            <a:ext cx="722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latin typeface="Skia"/>
                <a:ea typeface="Skia"/>
                <a:cs typeface="Skia"/>
              </a:rPr>
              <a:t>Slit</a:t>
            </a:r>
          </a:p>
        </p:txBody>
      </p:sp>
      <p:grpSp>
        <p:nvGrpSpPr>
          <p:cNvPr id="33800" name="Group 8"/>
          <p:cNvGrpSpPr>
            <a:grpSpLocks/>
          </p:cNvGrpSpPr>
          <p:nvPr/>
        </p:nvGrpSpPr>
        <p:grpSpPr bwMode="auto">
          <a:xfrm rot="5400000">
            <a:off x="4033837" y="3859213"/>
            <a:ext cx="1077913" cy="2535238"/>
            <a:chOff x="4253" y="848"/>
            <a:chExt cx="729" cy="1862"/>
          </a:xfrm>
        </p:grpSpPr>
        <p:sp>
          <p:nvSpPr>
            <p:cNvPr id="33856" name="Freeform 9"/>
            <p:cNvSpPr>
              <a:spLocks/>
            </p:cNvSpPr>
            <p:nvPr/>
          </p:nvSpPr>
          <p:spPr bwMode="auto">
            <a:xfrm rot="10800000">
              <a:off x="4253" y="848"/>
              <a:ext cx="729" cy="1415"/>
            </a:xfrm>
            <a:custGeom>
              <a:avLst/>
              <a:gdLst>
                <a:gd name="T0" fmla="*/ 17 w 1137"/>
                <a:gd name="T1" fmla="*/ 1 h 2071"/>
                <a:gd name="T2" fmla="*/ 15 w 1137"/>
                <a:gd name="T3" fmla="*/ 65 h 2071"/>
                <a:gd name="T4" fmla="*/ 1 w 1137"/>
                <a:gd name="T5" fmla="*/ 79 h 2071"/>
                <a:gd name="T6" fmla="*/ 10 w 1137"/>
                <a:gd name="T7" fmla="*/ 79 h 2071"/>
                <a:gd name="T8" fmla="*/ 1 w 1137"/>
                <a:gd name="T9" fmla="*/ 100 h 2071"/>
                <a:gd name="T10" fmla="*/ 12 w 1137"/>
                <a:gd name="T11" fmla="*/ 90 h 2071"/>
                <a:gd name="T12" fmla="*/ 11 w 1137"/>
                <a:gd name="T13" fmla="*/ 123 h 2071"/>
                <a:gd name="T14" fmla="*/ 19 w 1137"/>
                <a:gd name="T15" fmla="*/ 97 h 2071"/>
                <a:gd name="T16" fmla="*/ 24 w 1137"/>
                <a:gd name="T17" fmla="*/ 118 h 2071"/>
                <a:gd name="T18" fmla="*/ 22 w 1137"/>
                <a:gd name="T19" fmla="*/ 96 h 2071"/>
                <a:gd name="T20" fmla="*/ 40 w 1137"/>
                <a:gd name="T21" fmla="*/ 143 h 2071"/>
                <a:gd name="T22" fmla="*/ 29 w 1137"/>
                <a:gd name="T23" fmla="*/ 100 h 2071"/>
                <a:gd name="T24" fmla="*/ 40 w 1137"/>
                <a:gd name="T25" fmla="*/ 105 h 2071"/>
                <a:gd name="T26" fmla="*/ 33 w 1137"/>
                <a:gd name="T27" fmla="*/ 93 h 2071"/>
                <a:gd name="T28" fmla="*/ 50 w 1137"/>
                <a:gd name="T29" fmla="*/ 90 h 2071"/>
                <a:gd name="T30" fmla="*/ 35 w 1137"/>
                <a:gd name="T31" fmla="*/ 87 h 2071"/>
                <a:gd name="T32" fmla="*/ 42 w 1137"/>
                <a:gd name="T33" fmla="*/ 79 h 2071"/>
                <a:gd name="T34" fmla="*/ 31 w 1137"/>
                <a:gd name="T35" fmla="*/ 83 h 2071"/>
                <a:gd name="T36" fmla="*/ 35 w 1137"/>
                <a:gd name="T37" fmla="*/ 77 h 2071"/>
                <a:gd name="T38" fmla="*/ 23 w 1137"/>
                <a:gd name="T39" fmla="*/ 74 h 2071"/>
                <a:gd name="T40" fmla="*/ 20 w 1137"/>
                <a:gd name="T41" fmla="*/ 0 h 20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7"/>
                <a:gd name="T64" fmla="*/ 0 h 2071"/>
                <a:gd name="T65" fmla="*/ 1137 w 1137"/>
                <a:gd name="T66" fmla="*/ 2071 h 20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7" h="2071">
                  <a:moveTo>
                    <a:pt x="379" y="8"/>
                  </a:moveTo>
                  <a:cubicBezTo>
                    <a:pt x="384" y="378"/>
                    <a:pt x="390" y="748"/>
                    <a:pt x="331" y="936"/>
                  </a:cubicBezTo>
                  <a:cubicBezTo>
                    <a:pt x="271" y="1123"/>
                    <a:pt x="37" y="1102"/>
                    <a:pt x="19" y="1136"/>
                  </a:cubicBezTo>
                  <a:cubicBezTo>
                    <a:pt x="0" y="1169"/>
                    <a:pt x="220" y="1085"/>
                    <a:pt x="219" y="1136"/>
                  </a:cubicBezTo>
                  <a:cubicBezTo>
                    <a:pt x="217" y="1186"/>
                    <a:pt x="4" y="1413"/>
                    <a:pt x="11" y="1440"/>
                  </a:cubicBezTo>
                  <a:cubicBezTo>
                    <a:pt x="17" y="1466"/>
                    <a:pt x="219" y="1240"/>
                    <a:pt x="259" y="1296"/>
                  </a:cubicBezTo>
                  <a:cubicBezTo>
                    <a:pt x="298" y="1351"/>
                    <a:pt x="224" y="1758"/>
                    <a:pt x="251" y="1776"/>
                  </a:cubicBezTo>
                  <a:cubicBezTo>
                    <a:pt x="277" y="1793"/>
                    <a:pt x="368" y="1413"/>
                    <a:pt x="419" y="1400"/>
                  </a:cubicBezTo>
                  <a:cubicBezTo>
                    <a:pt x="469" y="1386"/>
                    <a:pt x="541" y="1697"/>
                    <a:pt x="555" y="1696"/>
                  </a:cubicBezTo>
                  <a:cubicBezTo>
                    <a:pt x="568" y="1694"/>
                    <a:pt x="444" y="1330"/>
                    <a:pt x="499" y="1392"/>
                  </a:cubicBezTo>
                  <a:cubicBezTo>
                    <a:pt x="553" y="1453"/>
                    <a:pt x="856" y="2056"/>
                    <a:pt x="883" y="2064"/>
                  </a:cubicBezTo>
                  <a:cubicBezTo>
                    <a:pt x="909" y="2071"/>
                    <a:pt x="656" y="1530"/>
                    <a:pt x="659" y="1440"/>
                  </a:cubicBezTo>
                  <a:cubicBezTo>
                    <a:pt x="661" y="1349"/>
                    <a:pt x="885" y="1537"/>
                    <a:pt x="899" y="1520"/>
                  </a:cubicBezTo>
                  <a:cubicBezTo>
                    <a:pt x="912" y="1502"/>
                    <a:pt x="700" y="1374"/>
                    <a:pt x="739" y="1336"/>
                  </a:cubicBezTo>
                  <a:cubicBezTo>
                    <a:pt x="777" y="1297"/>
                    <a:pt x="1124" y="1302"/>
                    <a:pt x="1131" y="1288"/>
                  </a:cubicBezTo>
                  <a:cubicBezTo>
                    <a:pt x="1137" y="1273"/>
                    <a:pt x="810" y="1274"/>
                    <a:pt x="779" y="1248"/>
                  </a:cubicBezTo>
                  <a:cubicBezTo>
                    <a:pt x="747" y="1221"/>
                    <a:pt x="953" y="1137"/>
                    <a:pt x="939" y="1128"/>
                  </a:cubicBezTo>
                  <a:cubicBezTo>
                    <a:pt x="924" y="1118"/>
                    <a:pt x="717" y="1196"/>
                    <a:pt x="691" y="1192"/>
                  </a:cubicBezTo>
                  <a:cubicBezTo>
                    <a:pt x="664" y="1187"/>
                    <a:pt x="808" y="1123"/>
                    <a:pt x="779" y="1104"/>
                  </a:cubicBezTo>
                  <a:cubicBezTo>
                    <a:pt x="749" y="1084"/>
                    <a:pt x="569" y="1256"/>
                    <a:pt x="515" y="1072"/>
                  </a:cubicBezTo>
                  <a:cubicBezTo>
                    <a:pt x="460" y="888"/>
                    <a:pt x="460" y="178"/>
                    <a:pt x="451" y="0"/>
                  </a:cubicBezTo>
                </a:path>
              </a:pathLst>
            </a:custGeom>
            <a:noFill/>
            <a:ln w="2857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57" name="Freeform 10"/>
            <p:cNvSpPr>
              <a:spLocks/>
            </p:cNvSpPr>
            <p:nvPr/>
          </p:nvSpPr>
          <p:spPr bwMode="auto">
            <a:xfrm>
              <a:off x="4740" y="2240"/>
              <a:ext cx="4" cy="470"/>
            </a:xfrm>
            <a:custGeom>
              <a:avLst/>
              <a:gdLst>
                <a:gd name="T0" fmla="*/ 0 w 4"/>
                <a:gd name="T1" fmla="*/ 0 h 470"/>
                <a:gd name="T2" fmla="*/ 4 w 4"/>
                <a:gd name="T3" fmla="*/ 470 h 470"/>
                <a:gd name="T4" fmla="*/ 0 60000 65536"/>
                <a:gd name="T5" fmla="*/ 0 60000 65536"/>
                <a:gd name="T6" fmla="*/ 0 w 4"/>
                <a:gd name="T7" fmla="*/ 0 h 470"/>
                <a:gd name="T8" fmla="*/ 4 w 4"/>
                <a:gd name="T9" fmla="*/ 470 h 4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70">
                  <a:moveTo>
                    <a:pt x="0" y="0"/>
                  </a:moveTo>
                  <a:cubicBezTo>
                    <a:pt x="1" y="195"/>
                    <a:pt x="3" y="391"/>
                    <a:pt x="4" y="470"/>
                  </a:cubicBezTo>
                </a:path>
              </a:pathLst>
            </a:custGeom>
            <a:noFill/>
            <a:ln w="2857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58" name="Freeform 11"/>
            <p:cNvSpPr>
              <a:spLocks/>
            </p:cNvSpPr>
            <p:nvPr/>
          </p:nvSpPr>
          <p:spPr bwMode="auto">
            <a:xfrm>
              <a:off x="4692" y="2248"/>
              <a:ext cx="14" cy="460"/>
            </a:xfrm>
            <a:custGeom>
              <a:avLst/>
              <a:gdLst>
                <a:gd name="T0" fmla="*/ 0 w 14"/>
                <a:gd name="T1" fmla="*/ 0 h 460"/>
                <a:gd name="T2" fmla="*/ 14 w 14"/>
                <a:gd name="T3" fmla="*/ 460 h 460"/>
                <a:gd name="T4" fmla="*/ 0 60000 65536"/>
                <a:gd name="T5" fmla="*/ 0 60000 65536"/>
                <a:gd name="T6" fmla="*/ 0 w 14"/>
                <a:gd name="T7" fmla="*/ 0 h 460"/>
                <a:gd name="T8" fmla="*/ 14 w 14"/>
                <a:gd name="T9" fmla="*/ 460 h 4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460">
                  <a:moveTo>
                    <a:pt x="0" y="0"/>
                  </a:moveTo>
                  <a:cubicBezTo>
                    <a:pt x="5" y="191"/>
                    <a:pt x="11" y="383"/>
                    <a:pt x="14" y="460"/>
                  </a:cubicBezTo>
                </a:path>
              </a:pathLst>
            </a:custGeom>
            <a:noFill/>
            <a:ln w="2857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801" name="Rectangle 12"/>
          <p:cNvSpPr>
            <a:spLocks noChangeArrowheads="1"/>
          </p:cNvSpPr>
          <p:nvPr/>
        </p:nvSpPr>
        <p:spPr bwMode="auto">
          <a:xfrm rot="3063564">
            <a:off x="5143501" y="5105400"/>
            <a:ext cx="31750" cy="8572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802" name="AutoShape 13"/>
          <p:cNvSpPr>
            <a:spLocks noChangeArrowheads="1"/>
          </p:cNvSpPr>
          <p:nvPr/>
        </p:nvSpPr>
        <p:spPr bwMode="auto">
          <a:xfrm rot="3063564">
            <a:off x="5199063" y="5095875"/>
            <a:ext cx="30162" cy="147638"/>
          </a:xfrm>
          <a:prstGeom prst="roundRect">
            <a:avLst>
              <a:gd name="adj" fmla="val 16667"/>
            </a:avLst>
          </a:prstGeom>
          <a:solidFill>
            <a:srgbClr val="FF00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803" name="Rectangle 14"/>
          <p:cNvSpPr>
            <a:spLocks noChangeArrowheads="1"/>
          </p:cNvSpPr>
          <p:nvPr/>
        </p:nvSpPr>
        <p:spPr bwMode="auto">
          <a:xfrm rot="1286473">
            <a:off x="5027613" y="5032375"/>
            <a:ext cx="34925" cy="9842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804" name="AutoShape 15"/>
          <p:cNvSpPr>
            <a:spLocks noChangeArrowheads="1"/>
          </p:cNvSpPr>
          <p:nvPr/>
        </p:nvSpPr>
        <p:spPr bwMode="auto">
          <a:xfrm rot="1286473">
            <a:off x="5081588" y="5014913"/>
            <a:ext cx="33337" cy="134937"/>
          </a:xfrm>
          <a:prstGeom prst="roundRect">
            <a:avLst>
              <a:gd name="adj" fmla="val 16667"/>
            </a:avLst>
          </a:prstGeom>
          <a:solidFill>
            <a:srgbClr val="FF00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805" name="Rectangle 16"/>
          <p:cNvSpPr>
            <a:spLocks noChangeArrowheads="1"/>
          </p:cNvSpPr>
          <p:nvPr/>
        </p:nvSpPr>
        <p:spPr bwMode="auto">
          <a:xfrm rot="5559582">
            <a:off x="5039519" y="5261769"/>
            <a:ext cx="52388" cy="6985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806" name="AutoShape 17"/>
          <p:cNvSpPr>
            <a:spLocks noChangeArrowheads="1"/>
          </p:cNvSpPr>
          <p:nvPr/>
        </p:nvSpPr>
        <p:spPr bwMode="auto">
          <a:xfrm rot="5559582">
            <a:off x="5087143" y="5269707"/>
            <a:ext cx="30163" cy="146050"/>
          </a:xfrm>
          <a:prstGeom prst="roundRect">
            <a:avLst>
              <a:gd name="adj" fmla="val 16667"/>
            </a:avLst>
          </a:prstGeom>
          <a:solidFill>
            <a:srgbClr val="FF00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807" name="Rectangle 18"/>
          <p:cNvSpPr>
            <a:spLocks noChangeArrowheads="1"/>
          </p:cNvSpPr>
          <p:nvPr/>
        </p:nvSpPr>
        <p:spPr bwMode="auto">
          <a:xfrm rot="6906266">
            <a:off x="4903788" y="5299075"/>
            <a:ext cx="31750" cy="9842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808" name="AutoShape 19"/>
          <p:cNvSpPr>
            <a:spLocks noChangeArrowheads="1"/>
          </p:cNvSpPr>
          <p:nvPr/>
        </p:nvSpPr>
        <p:spPr bwMode="auto">
          <a:xfrm rot="6906266">
            <a:off x="4910138" y="5316537"/>
            <a:ext cx="33338" cy="163513"/>
          </a:xfrm>
          <a:prstGeom prst="roundRect">
            <a:avLst>
              <a:gd name="adj" fmla="val 16667"/>
            </a:avLst>
          </a:prstGeom>
          <a:solidFill>
            <a:srgbClr val="FF00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809" name="Freeform 30"/>
          <p:cNvSpPr>
            <a:spLocks/>
          </p:cNvSpPr>
          <p:nvPr/>
        </p:nvSpPr>
        <p:spPr bwMode="auto">
          <a:xfrm>
            <a:off x="3038475" y="2838450"/>
            <a:ext cx="1435100" cy="877888"/>
          </a:xfrm>
          <a:custGeom>
            <a:avLst/>
            <a:gdLst>
              <a:gd name="T0" fmla="*/ 0 w 1119"/>
              <a:gd name="T1" fmla="*/ 2147483647 h 735"/>
              <a:gd name="T2" fmla="*/ 2147483647 w 1119"/>
              <a:gd name="T3" fmla="*/ 2147483647 h 735"/>
              <a:gd name="T4" fmla="*/ 2147483647 w 1119"/>
              <a:gd name="T5" fmla="*/ 2147483647 h 735"/>
              <a:gd name="T6" fmla="*/ 2147483647 w 1119"/>
              <a:gd name="T7" fmla="*/ 2147483647 h 735"/>
              <a:gd name="T8" fmla="*/ 2147483647 w 1119"/>
              <a:gd name="T9" fmla="*/ 2147483647 h 735"/>
              <a:gd name="T10" fmla="*/ 2147483647 w 1119"/>
              <a:gd name="T11" fmla="*/ 2147483647 h 735"/>
              <a:gd name="T12" fmla="*/ 2147483647 w 1119"/>
              <a:gd name="T13" fmla="*/ 2147483647 h 735"/>
              <a:gd name="T14" fmla="*/ 2147483647 w 1119"/>
              <a:gd name="T15" fmla="*/ 2147483647 h 735"/>
              <a:gd name="T16" fmla="*/ 2147483647 w 1119"/>
              <a:gd name="T17" fmla="*/ 2147483647 h 735"/>
              <a:gd name="T18" fmla="*/ 2147483647 w 1119"/>
              <a:gd name="T19" fmla="*/ 2147483647 h 735"/>
              <a:gd name="T20" fmla="*/ 2147483647 w 1119"/>
              <a:gd name="T21" fmla="*/ 2147483647 h 735"/>
              <a:gd name="T22" fmla="*/ 2147483647 w 1119"/>
              <a:gd name="T23" fmla="*/ 2147483647 h 735"/>
              <a:gd name="T24" fmla="*/ 2147483647 w 1119"/>
              <a:gd name="T25" fmla="*/ 2147483647 h 735"/>
              <a:gd name="T26" fmla="*/ 2147483647 w 1119"/>
              <a:gd name="T27" fmla="*/ 2147483647 h 735"/>
              <a:gd name="T28" fmla="*/ 2147483647 w 1119"/>
              <a:gd name="T29" fmla="*/ 2147483647 h 735"/>
              <a:gd name="T30" fmla="*/ 2147483647 w 1119"/>
              <a:gd name="T31" fmla="*/ 2147483647 h 735"/>
              <a:gd name="T32" fmla="*/ 2147483647 w 1119"/>
              <a:gd name="T33" fmla="*/ 2147483647 h 735"/>
              <a:gd name="T34" fmla="*/ 2147483647 w 1119"/>
              <a:gd name="T35" fmla="*/ 2147483647 h 735"/>
              <a:gd name="T36" fmla="*/ 2147483647 w 1119"/>
              <a:gd name="T37" fmla="*/ 2147483647 h 735"/>
              <a:gd name="T38" fmla="*/ 2147483647 w 1119"/>
              <a:gd name="T39" fmla="*/ 2147483647 h 73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19"/>
              <a:gd name="T61" fmla="*/ 0 h 735"/>
              <a:gd name="T62" fmla="*/ 1119 w 1119"/>
              <a:gd name="T63" fmla="*/ 735 h 73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19" h="735">
                <a:moveTo>
                  <a:pt x="0" y="699"/>
                </a:moveTo>
                <a:cubicBezTo>
                  <a:pt x="304" y="717"/>
                  <a:pt x="609" y="735"/>
                  <a:pt x="768" y="699"/>
                </a:cubicBezTo>
                <a:cubicBezTo>
                  <a:pt x="927" y="663"/>
                  <a:pt x="920" y="528"/>
                  <a:pt x="952" y="483"/>
                </a:cubicBezTo>
                <a:cubicBezTo>
                  <a:pt x="984" y="438"/>
                  <a:pt x="933" y="455"/>
                  <a:pt x="960" y="427"/>
                </a:cubicBezTo>
                <a:cubicBezTo>
                  <a:pt x="987" y="399"/>
                  <a:pt x="1105" y="331"/>
                  <a:pt x="1112" y="315"/>
                </a:cubicBezTo>
                <a:cubicBezTo>
                  <a:pt x="1119" y="299"/>
                  <a:pt x="1011" y="367"/>
                  <a:pt x="1000" y="331"/>
                </a:cubicBezTo>
                <a:cubicBezTo>
                  <a:pt x="989" y="295"/>
                  <a:pt x="1055" y="110"/>
                  <a:pt x="1048" y="99"/>
                </a:cubicBezTo>
                <a:cubicBezTo>
                  <a:pt x="1041" y="88"/>
                  <a:pt x="985" y="283"/>
                  <a:pt x="960" y="267"/>
                </a:cubicBezTo>
                <a:cubicBezTo>
                  <a:pt x="935" y="251"/>
                  <a:pt x="905" y="6"/>
                  <a:pt x="896" y="3"/>
                </a:cubicBezTo>
                <a:cubicBezTo>
                  <a:pt x="887" y="0"/>
                  <a:pt x="931" y="222"/>
                  <a:pt x="904" y="251"/>
                </a:cubicBezTo>
                <a:cubicBezTo>
                  <a:pt x="877" y="280"/>
                  <a:pt x="747" y="175"/>
                  <a:pt x="736" y="179"/>
                </a:cubicBezTo>
                <a:cubicBezTo>
                  <a:pt x="725" y="183"/>
                  <a:pt x="837" y="254"/>
                  <a:pt x="840" y="275"/>
                </a:cubicBezTo>
                <a:cubicBezTo>
                  <a:pt x="843" y="296"/>
                  <a:pt x="747" y="294"/>
                  <a:pt x="752" y="307"/>
                </a:cubicBezTo>
                <a:cubicBezTo>
                  <a:pt x="757" y="320"/>
                  <a:pt x="848" y="335"/>
                  <a:pt x="872" y="355"/>
                </a:cubicBezTo>
                <a:cubicBezTo>
                  <a:pt x="896" y="375"/>
                  <a:pt x="903" y="386"/>
                  <a:pt x="896" y="427"/>
                </a:cubicBezTo>
                <a:cubicBezTo>
                  <a:pt x="889" y="468"/>
                  <a:pt x="853" y="566"/>
                  <a:pt x="832" y="603"/>
                </a:cubicBezTo>
                <a:cubicBezTo>
                  <a:pt x="811" y="640"/>
                  <a:pt x="812" y="640"/>
                  <a:pt x="768" y="651"/>
                </a:cubicBezTo>
                <a:cubicBezTo>
                  <a:pt x="724" y="662"/>
                  <a:pt x="657" y="664"/>
                  <a:pt x="568" y="667"/>
                </a:cubicBezTo>
                <a:cubicBezTo>
                  <a:pt x="479" y="670"/>
                  <a:pt x="323" y="671"/>
                  <a:pt x="232" y="667"/>
                </a:cubicBezTo>
                <a:cubicBezTo>
                  <a:pt x="141" y="663"/>
                  <a:pt x="57" y="647"/>
                  <a:pt x="24" y="643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810" name="AutoShape 31"/>
          <p:cNvSpPr>
            <a:spLocks noChangeArrowheads="1"/>
          </p:cNvSpPr>
          <p:nvPr/>
        </p:nvSpPr>
        <p:spPr bwMode="auto">
          <a:xfrm rot="-9813193">
            <a:off x="4292600" y="3024188"/>
            <a:ext cx="33338" cy="136525"/>
          </a:xfrm>
          <a:prstGeom prst="roundRect">
            <a:avLst>
              <a:gd name="adj" fmla="val 16667"/>
            </a:avLst>
          </a:prstGeom>
          <a:solidFill>
            <a:srgbClr val="FF00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811" name="AutoShape 32"/>
          <p:cNvSpPr>
            <a:spLocks noChangeArrowheads="1"/>
          </p:cNvSpPr>
          <p:nvPr/>
        </p:nvSpPr>
        <p:spPr bwMode="auto">
          <a:xfrm rot="-9813193">
            <a:off x="4437063" y="3105150"/>
            <a:ext cx="33337" cy="136525"/>
          </a:xfrm>
          <a:prstGeom prst="roundRect">
            <a:avLst>
              <a:gd name="adj" fmla="val 16667"/>
            </a:avLst>
          </a:prstGeom>
          <a:solidFill>
            <a:srgbClr val="FF00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812" name="AutoShape 33"/>
          <p:cNvSpPr>
            <a:spLocks noChangeArrowheads="1"/>
          </p:cNvSpPr>
          <p:nvPr/>
        </p:nvSpPr>
        <p:spPr bwMode="auto">
          <a:xfrm rot="-8223899">
            <a:off x="4205288" y="3238500"/>
            <a:ext cx="33337" cy="136525"/>
          </a:xfrm>
          <a:prstGeom prst="roundRect">
            <a:avLst>
              <a:gd name="adj" fmla="val 16667"/>
            </a:avLst>
          </a:prstGeom>
          <a:solidFill>
            <a:srgbClr val="FF00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813" name="AutoShape 34"/>
          <p:cNvSpPr>
            <a:spLocks noChangeArrowheads="1"/>
          </p:cNvSpPr>
          <p:nvPr/>
        </p:nvSpPr>
        <p:spPr bwMode="auto">
          <a:xfrm rot="7162443">
            <a:off x="4006850" y="3119438"/>
            <a:ext cx="31750" cy="146050"/>
          </a:xfrm>
          <a:prstGeom prst="roundRect">
            <a:avLst>
              <a:gd name="adj" fmla="val 16667"/>
            </a:avLst>
          </a:prstGeom>
          <a:solidFill>
            <a:srgbClr val="FF00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814" name="AutoShape 35"/>
          <p:cNvSpPr>
            <a:spLocks noChangeArrowheads="1"/>
          </p:cNvSpPr>
          <p:nvPr/>
        </p:nvSpPr>
        <p:spPr bwMode="auto">
          <a:xfrm rot="8510253">
            <a:off x="4113213" y="2852738"/>
            <a:ext cx="33337" cy="134937"/>
          </a:xfrm>
          <a:prstGeom prst="roundRect">
            <a:avLst>
              <a:gd name="adj" fmla="val 16667"/>
            </a:avLst>
          </a:prstGeom>
          <a:solidFill>
            <a:srgbClr val="FF00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815" name="AutoShape 36"/>
          <p:cNvSpPr>
            <a:spLocks noChangeArrowheads="1"/>
          </p:cNvSpPr>
          <p:nvPr/>
        </p:nvSpPr>
        <p:spPr bwMode="auto">
          <a:xfrm rot="-8562971">
            <a:off x="4062413" y="2957513"/>
            <a:ext cx="33337" cy="136525"/>
          </a:xfrm>
          <a:prstGeom prst="roundRect">
            <a:avLst>
              <a:gd name="adj" fmla="val 16667"/>
            </a:avLst>
          </a:prstGeom>
          <a:solidFill>
            <a:srgbClr val="FF00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816" name="Text Box 37"/>
          <p:cNvSpPr txBox="1">
            <a:spLocks noChangeArrowheads="1"/>
          </p:cNvSpPr>
          <p:nvPr/>
        </p:nvSpPr>
        <p:spPr bwMode="auto">
          <a:xfrm>
            <a:off x="444500" y="2465388"/>
            <a:ext cx="193675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latin typeface="Skia"/>
                <a:ea typeface="Skia"/>
                <a:cs typeface="Skia"/>
              </a:rPr>
              <a:t>Projections ipsilatérales</a:t>
            </a:r>
          </a:p>
        </p:txBody>
      </p:sp>
      <p:sp>
        <p:nvSpPr>
          <p:cNvPr id="33817" name="Text Box 38"/>
          <p:cNvSpPr txBox="1">
            <a:spLocks noChangeArrowheads="1"/>
          </p:cNvSpPr>
          <p:nvPr/>
        </p:nvSpPr>
        <p:spPr bwMode="auto">
          <a:xfrm>
            <a:off x="406400" y="4214813"/>
            <a:ext cx="193675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latin typeface="Skia"/>
                <a:ea typeface="Skia"/>
                <a:cs typeface="Skia"/>
              </a:rPr>
              <a:t>Projections commissurales</a:t>
            </a:r>
          </a:p>
        </p:txBody>
      </p:sp>
      <p:sp>
        <p:nvSpPr>
          <p:cNvPr id="33818" name="Text Box 39"/>
          <p:cNvSpPr txBox="1">
            <a:spLocks noChangeArrowheads="1"/>
          </p:cNvSpPr>
          <p:nvPr/>
        </p:nvSpPr>
        <p:spPr bwMode="auto">
          <a:xfrm>
            <a:off x="2847975" y="4595813"/>
            <a:ext cx="83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000080"/>
                </a:solidFill>
                <a:latin typeface="Skia"/>
                <a:ea typeface="Skia"/>
                <a:cs typeface="Skia"/>
              </a:rPr>
              <a:t>comm</a:t>
            </a:r>
          </a:p>
        </p:txBody>
      </p:sp>
      <p:grpSp>
        <p:nvGrpSpPr>
          <p:cNvPr id="33819" name="Group 40"/>
          <p:cNvGrpSpPr>
            <a:grpSpLocks/>
          </p:cNvGrpSpPr>
          <p:nvPr/>
        </p:nvGrpSpPr>
        <p:grpSpPr bwMode="auto">
          <a:xfrm>
            <a:off x="4906963" y="5383213"/>
            <a:ext cx="1435100" cy="877887"/>
            <a:chOff x="3992" y="2125"/>
            <a:chExt cx="1119" cy="735"/>
          </a:xfrm>
        </p:grpSpPr>
        <p:sp>
          <p:nvSpPr>
            <p:cNvPr id="33849" name="Freeform 41"/>
            <p:cNvSpPr>
              <a:spLocks/>
            </p:cNvSpPr>
            <p:nvPr/>
          </p:nvSpPr>
          <p:spPr bwMode="auto">
            <a:xfrm>
              <a:off x="3992" y="2125"/>
              <a:ext cx="1119" cy="735"/>
            </a:xfrm>
            <a:custGeom>
              <a:avLst/>
              <a:gdLst>
                <a:gd name="T0" fmla="*/ 0 w 1119"/>
                <a:gd name="T1" fmla="*/ 699 h 735"/>
                <a:gd name="T2" fmla="*/ 768 w 1119"/>
                <a:gd name="T3" fmla="*/ 699 h 735"/>
                <a:gd name="T4" fmla="*/ 952 w 1119"/>
                <a:gd name="T5" fmla="*/ 483 h 735"/>
                <a:gd name="T6" fmla="*/ 960 w 1119"/>
                <a:gd name="T7" fmla="*/ 427 h 735"/>
                <a:gd name="T8" fmla="*/ 1112 w 1119"/>
                <a:gd name="T9" fmla="*/ 315 h 735"/>
                <a:gd name="T10" fmla="*/ 1000 w 1119"/>
                <a:gd name="T11" fmla="*/ 331 h 735"/>
                <a:gd name="T12" fmla="*/ 1048 w 1119"/>
                <a:gd name="T13" fmla="*/ 99 h 735"/>
                <a:gd name="T14" fmla="*/ 960 w 1119"/>
                <a:gd name="T15" fmla="*/ 267 h 735"/>
                <a:gd name="T16" fmla="*/ 896 w 1119"/>
                <a:gd name="T17" fmla="*/ 3 h 735"/>
                <a:gd name="T18" fmla="*/ 904 w 1119"/>
                <a:gd name="T19" fmla="*/ 251 h 735"/>
                <a:gd name="T20" fmla="*/ 736 w 1119"/>
                <a:gd name="T21" fmla="*/ 179 h 735"/>
                <a:gd name="T22" fmla="*/ 840 w 1119"/>
                <a:gd name="T23" fmla="*/ 275 h 735"/>
                <a:gd name="T24" fmla="*/ 752 w 1119"/>
                <a:gd name="T25" fmla="*/ 307 h 735"/>
                <a:gd name="T26" fmla="*/ 872 w 1119"/>
                <a:gd name="T27" fmla="*/ 355 h 735"/>
                <a:gd name="T28" fmla="*/ 896 w 1119"/>
                <a:gd name="T29" fmla="*/ 427 h 735"/>
                <a:gd name="T30" fmla="*/ 832 w 1119"/>
                <a:gd name="T31" fmla="*/ 603 h 735"/>
                <a:gd name="T32" fmla="*/ 768 w 1119"/>
                <a:gd name="T33" fmla="*/ 651 h 735"/>
                <a:gd name="T34" fmla="*/ 568 w 1119"/>
                <a:gd name="T35" fmla="*/ 667 h 735"/>
                <a:gd name="T36" fmla="*/ 232 w 1119"/>
                <a:gd name="T37" fmla="*/ 667 h 735"/>
                <a:gd name="T38" fmla="*/ 24 w 1119"/>
                <a:gd name="T39" fmla="*/ 643 h 7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19"/>
                <a:gd name="T61" fmla="*/ 0 h 735"/>
                <a:gd name="T62" fmla="*/ 1119 w 1119"/>
                <a:gd name="T63" fmla="*/ 735 h 7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19" h="735">
                  <a:moveTo>
                    <a:pt x="0" y="699"/>
                  </a:moveTo>
                  <a:cubicBezTo>
                    <a:pt x="304" y="717"/>
                    <a:pt x="609" y="735"/>
                    <a:pt x="768" y="699"/>
                  </a:cubicBezTo>
                  <a:cubicBezTo>
                    <a:pt x="927" y="663"/>
                    <a:pt x="920" y="528"/>
                    <a:pt x="952" y="483"/>
                  </a:cubicBezTo>
                  <a:cubicBezTo>
                    <a:pt x="984" y="438"/>
                    <a:pt x="933" y="455"/>
                    <a:pt x="960" y="427"/>
                  </a:cubicBezTo>
                  <a:cubicBezTo>
                    <a:pt x="987" y="399"/>
                    <a:pt x="1105" y="331"/>
                    <a:pt x="1112" y="315"/>
                  </a:cubicBezTo>
                  <a:cubicBezTo>
                    <a:pt x="1119" y="299"/>
                    <a:pt x="1011" y="367"/>
                    <a:pt x="1000" y="331"/>
                  </a:cubicBezTo>
                  <a:cubicBezTo>
                    <a:pt x="989" y="295"/>
                    <a:pt x="1055" y="110"/>
                    <a:pt x="1048" y="99"/>
                  </a:cubicBezTo>
                  <a:cubicBezTo>
                    <a:pt x="1041" y="88"/>
                    <a:pt x="985" y="283"/>
                    <a:pt x="960" y="267"/>
                  </a:cubicBezTo>
                  <a:cubicBezTo>
                    <a:pt x="935" y="251"/>
                    <a:pt x="905" y="6"/>
                    <a:pt x="896" y="3"/>
                  </a:cubicBezTo>
                  <a:cubicBezTo>
                    <a:pt x="887" y="0"/>
                    <a:pt x="931" y="222"/>
                    <a:pt x="904" y="251"/>
                  </a:cubicBezTo>
                  <a:cubicBezTo>
                    <a:pt x="877" y="280"/>
                    <a:pt x="747" y="175"/>
                    <a:pt x="736" y="179"/>
                  </a:cubicBezTo>
                  <a:cubicBezTo>
                    <a:pt x="725" y="183"/>
                    <a:pt x="837" y="254"/>
                    <a:pt x="840" y="275"/>
                  </a:cubicBezTo>
                  <a:cubicBezTo>
                    <a:pt x="843" y="296"/>
                    <a:pt x="747" y="294"/>
                    <a:pt x="752" y="307"/>
                  </a:cubicBezTo>
                  <a:cubicBezTo>
                    <a:pt x="757" y="320"/>
                    <a:pt x="848" y="335"/>
                    <a:pt x="872" y="355"/>
                  </a:cubicBezTo>
                  <a:cubicBezTo>
                    <a:pt x="896" y="375"/>
                    <a:pt x="903" y="386"/>
                    <a:pt x="896" y="427"/>
                  </a:cubicBezTo>
                  <a:cubicBezTo>
                    <a:pt x="889" y="468"/>
                    <a:pt x="853" y="566"/>
                    <a:pt x="832" y="603"/>
                  </a:cubicBezTo>
                  <a:cubicBezTo>
                    <a:pt x="811" y="640"/>
                    <a:pt x="812" y="640"/>
                    <a:pt x="768" y="651"/>
                  </a:cubicBezTo>
                  <a:cubicBezTo>
                    <a:pt x="724" y="662"/>
                    <a:pt x="657" y="664"/>
                    <a:pt x="568" y="667"/>
                  </a:cubicBezTo>
                  <a:cubicBezTo>
                    <a:pt x="479" y="670"/>
                    <a:pt x="323" y="671"/>
                    <a:pt x="232" y="667"/>
                  </a:cubicBezTo>
                  <a:cubicBezTo>
                    <a:pt x="141" y="663"/>
                    <a:pt x="57" y="647"/>
                    <a:pt x="24" y="643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50" name="AutoShape 42"/>
            <p:cNvSpPr>
              <a:spLocks noChangeArrowheads="1"/>
            </p:cNvSpPr>
            <p:nvPr/>
          </p:nvSpPr>
          <p:spPr bwMode="auto">
            <a:xfrm rot="-9813193">
              <a:off x="4970" y="2280"/>
              <a:ext cx="26" cy="114"/>
            </a:xfrm>
            <a:prstGeom prst="roundRect">
              <a:avLst>
                <a:gd name="adj" fmla="val 16667"/>
              </a:avLst>
            </a:prstGeom>
            <a:solidFill>
              <a:srgbClr val="FF00DB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Skia"/>
                <a:ea typeface="Skia"/>
                <a:cs typeface="Skia"/>
              </a:endParaRPr>
            </a:p>
          </p:txBody>
        </p:sp>
        <p:sp>
          <p:nvSpPr>
            <p:cNvPr id="33851" name="AutoShape 43"/>
            <p:cNvSpPr>
              <a:spLocks noChangeArrowheads="1"/>
            </p:cNvSpPr>
            <p:nvPr/>
          </p:nvSpPr>
          <p:spPr bwMode="auto">
            <a:xfrm rot="-9813193">
              <a:off x="5082" y="2348"/>
              <a:ext cx="26" cy="114"/>
            </a:xfrm>
            <a:prstGeom prst="roundRect">
              <a:avLst>
                <a:gd name="adj" fmla="val 16667"/>
              </a:avLst>
            </a:prstGeom>
            <a:solidFill>
              <a:srgbClr val="FF00DB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Skia"/>
                <a:ea typeface="Skia"/>
                <a:cs typeface="Skia"/>
              </a:endParaRPr>
            </a:p>
          </p:txBody>
        </p:sp>
        <p:sp>
          <p:nvSpPr>
            <p:cNvPr id="33852" name="AutoShape 44"/>
            <p:cNvSpPr>
              <a:spLocks noChangeArrowheads="1"/>
            </p:cNvSpPr>
            <p:nvPr/>
          </p:nvSpPr>
          <p:spPr bwMode="auto">
            <a:xfrm rot="-8223899">
              <a:off x="4902" y="2460"/>
              <a:ext cx="26" cy="114"/>
            </a:xfrm>
            <a:prstGeom prst="roundRect">
              <a:avLst>
                <a:gd name="adj" fmla="val 16667"/>
              </a:avLst>
            </a:prstGeom>
            <a:solidFill>
              <a:srgbClr val="FF00DB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Skia"/>
                <a:ea typeface="Skia"/>
                <a:cs typeface="Skia"/>
              </a:endParaRPr>
            </a:p>
          </p:txBody>
        </p:sp>
        <p:sp>
          <p:nvSpPr>
            <p:cNvPr id="33853" name="AutoShape 45"/>
            <p:cNvSpPr>
              <a:spLocks noChangeArrowheads="1"/>
            </p:cNvSpPr>
            <p:nvPr/>
          </p:nvSpPr>
          <p:spPr bwMode="auto">
            <a:xfrm rot="7162443">
              <a:off x="4746" y="2364"/>
              <a:ext cx="26" cy="114"/>
            </a:xfrm>
            <a:prstGeom prst="roundRect">
              <a:avLst>
                <a:gd name="adj" fmla="val 16667"/>
              </a:avLst>
            </a:prstGeom>
            <a:solidFill>
              <a:srgbClr val="FF00DB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Skia"/>
                <a:ea typeface="Skia"/>
                <a:cs typeface="Skia"/>
              </a:endParaRPr>
            </a:p>
          </p:txBody>
        </p:sp>
        <p:sp>
          <p:nvSpPr>
            <p:cNvPr id="33854" name="AutoShape 46"/>
            <p:cNvSpPr>
              <a:spLocks noChangeArrowheads="1"/>
            </p:cNvSpPr>
            <p:nvPr/>
          </p:nvSpPr>
          <p:spPr bwMode="auto">
            <a:xfrm rot="8510253">
              <a:off x="4830" y="2136"/>
              <a:ext cx="26" cy="114"/>
            </a:xfrm>
            <a:prstGeom prst="roundRect">
              <a:avLst>
                <a:gd name="adj" fmla="val 16667"/>
              </a:avLst>
            </a:prstGeom>
            <a:solidFill>
              <a:srgbClr val="FF00DB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Skia"/>
                <a:ea typeface="Skia"/>
                <a:cs typeface="Skia"/>
              </a:endParaRPr>
            </a:p>
          </p:txBody>
        </p:sp>
        <p:sp>
          <p:nvSpPr>
            <p:cNvPr id="33855" name="AutoShape 47"/>
            <p:cNvSpPr>
              <a:spLocks noChangeArrowheads="1"/>
            </p:cNvSpPr>
            <p:nvPr/>
          </p:nvSpPr>
          <p:spPr bwMode="auto">
            <a:xfrm rot="-8562971">
              <a:off x="4790" y="2224"/>
              <a:ext cx="26" cy="114"/>
            </a:xfrm>
            <a:prstGeom prst="roundRect">
              <a:avLst>
                <a:gd name="adj" fmla="val 16667"/>
              </a:avLst>
            </a:prstGeom>
            <a:solidFill>
              <a:srgbClr val="FF00DB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Skia"/>
                <a:ea typeface="Skia"/>
                <a:cs typeface="Skia"/>
              </a:endParaRPr>
            </a:p>
          </p:txBody>
        </p:sp>
      </p:grpSp>
      <p:grpSp>
        <p:nvGrpSpPr>
          <p:cNvPr id="33820" name="Group 49"/>
          <p:cNvGrpSpPr>
            <a:grpSpLocks/>
          </p:cNvGrpSpPr>
          <p:nvPr/>
        </p:nvGrpSpPr>
        <p:grpSpPr bwMode="auto">
          <a:xfrm rot="5400000">
            <a:off x="3417094" y="3493294"/>
            <a:ext cx="762000" cy="2052638"/>
            <a:chOff x="4253" y="848"/>
            <a:chExt cx="729" cy="1862"/>
          </a:xfrm>
        </p:grpSpPr>
        <p:sp>
          <p:nvSpPr>
            <p:cNvPr id="33846" name="Freeform 50"/>
            <p:cNvSpPr>
              <a:spLocks/>
            </p:cNvSpPr>
            <p:nvPr/>
          </p:nvSpPr>
          <p:spPr bwMode="auto">
            <a:xfrm rot="10800000">
              <a:off x="4253" y="848"/>
              <a:ext cx="729" cy="1415"/>
            </a:xfrm>
            <a:custGeom>
              <a:avLst/>
              <a:gdLst>
                <a:gd name="T0" fmla="*/ 17 w 1137"/>
                <a:gd name="T1" fmla="*/ 1 h 2071"/>
                <a:gd name="T2" fmla="*/ 15 w 1137"/>
                <a:gd name="T3" fmla="*/ 65 h 2071"/>
                <a:gd name="T4" fmla="*/ 1 w 1137"/>
                <a:gd name="T5" fmla="*/ 79 h 2071"/>
                <a:gd name="T6" fmla="*/ 10 w 1137"/>
                <a:gd name="T7" fmla="*/ 79 h 2071"/>
                <a:gd name="T8" fmla="*/ 1 w 1137"/>
                <a:gd name="T9" fmla="*/ 100 h 2071"/>
                <a:gd name="T10" fmla="*/ 12 w 1137"/>
                <a:gd name="T11" fmla="*/ 90 h 2071"/>
                <a:gd name="T12" fmla="*/ 11 w 1137"/>
                <a:gd name="T13" fmla="*/ 123 h 2071"/>
                <a:gd name="T14" fmla="*/ 19 w 1137"/>
                <a:gd name="T15" fmla="*/ 97 h 2071"/>
                <a:gd name="T16" fmla="*/ 24 w 1137"/>
                <a:gd name="T17" fmla="*/ 118 h 2071"/>
                <a:gd name="T18" fmla="*/ 22 w 1137"/>
                <a:gd name="T19" fmla="*/ 96 h 2071"/>
                <a:gd name="T20" fmla="*/ 40 w 1137"/>
                <a:gd name="T21" fmla="*/ 143 h 2071"/>
                <a:gd name="T22" fmla="*/ 29 w 1137"/>
                <a:gd name="T23" fmla="*/ 100 h 2071"/>
                <a:gd name="T24" fmla="*/ 40 w 1137"/>
                <a:gd name="T25" fmla="*/ 105 h 2071"/>
                <a:gd name="T26" fmla="*/ 33 w 1137"/>
                <a:gd name="T27" fmla="*/ 93 h 2071"/>
                <a:gd name="T28" fmla="*/ 50 w 1137"/>
                <a:gd name="T29" fmla="*/ 90 h 2071"/>
                <a:gd name="T30" fmla="*/ 35 w 1137"/>
                <a:gd name="T31" fmla="*/ 87 h 2071"/>
                <a:gd name="T32" fmla="*/ 42 w 1137"/>
                <a:gd name="T33" fmla="*/ 79 h 2071"/>
                <a:gd name="T34" fmla="*/ 31 w 1137"/>
                <a:gd name="T35" fmla="*/ 83 h 2071"/>
                <a:gd name="T36" fmla="*/ 35 w 1137"/>
                <a:gd name="T37" fmla="*/ 77 h 2071"/>
                <a:gd name="T38" fmla="*/ 23 w 1137"/>
                <a:gd name="T39" fmla="*/ 74 h 2071"/>
                <a:gd name="T40" fmla="*/ 20 w 1137"/>
                <a:gd name="T41" fmla="*/ 0 h 20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7"/>
                <a:gd name="T64" fmla="*/ 0 h 2071"/>
                <a:gd name="T65" fmla="*/ 1137 w 1137"/>
                <a:gd name="T66" fmla="*/ 2071 h 20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7" h="2071">
                  <a:moveTo>
                    <a:pt x="379" y="8"/>
                  </a:moveTo>
                  <a:cubicBezTo>
                    <a:pt x="384" y="378"/>
                    <a:pt x="390" y="748"/>
                    <a:pt x="331" y="936"/>
                  </a:cubicBezTo>
                  <a:cubicBezTo>
                    <a:pt x="271" y="1123"/>
                    <a:pt x="37" y="1102"/>
                    <a:pt x="19" y="1136"/>
                  </a:cubicBezTo>
                  <a:cubicBezTo>
                    <a:pt x="0" y="1169"/>
                    <a:pt x="220" y="1085"/>
                    <a:pt x="219" y="1136"/>
                  </a:cubicBezTo>
                  <a:cubicBezTo>
                    <a:pt x="217" y="1186"/>
                    <a:pt x="4" y="1413"/>
                    <a:pt x="11" y="1440"/>
                  </a:cubicBezTo>
                  <a:cubicBezTo>
                    <a:pt x="17" y="1466"/>
                    <a:pt x="219" y="1240"/>
                    <a:pt x="259" y="1296"/>
                  </a:cubicBezTo>
                  <a:cubicBezTo>
                    <a:pt x="298" y="1351"/>
                    <a:pt x="224" y="1758"/>
                    <a:pt x="251" y="1776"/>
                  </a:cubicBezTo>
                  <a:cubicBezTo>
                    <a:pt x="277" y="1793"/>
                    <a:pt x="368" y="1413"/>
                    <a:pt x="419" y="1400"/>
                  </a:cubicBezTo>
                  <a:cubicBezTo>
                    <a:pt x="469" y="1386"/>
                    <a:pt x="541" y="1697"/>
                    <a:pt x="555" y="1696"/>
                  </a:cubicBezTo>
                  <a:cubicBezTo>
                    <a:pt x="568" y="1694"/>
                    <a:pt x="444" y="1330"/>
                    <a:pt x="499" y="1392"/>
                  </a:cubicBezTo>
                  <a:cubicBezTo>
                    <a:pt x="553" y="1453"/>
                    <a:pt x="856" y="2056"/>
                    <a:pt x="883" y="2064"/>
                  </a:cubicBezTo>
                  <a:cubicBezTo>
                    <a:pt x="909" y="2071"/>
                    <a:pt x="656" y="1530"/>
                    <a:pt x="659" y="1440"/>
                  </a:cubicBezTo>
                  <a:cubicBezTo>
                    <a:pt x="661" y="1349"/>
                    <a:pt x="885" y="1537"/>
                    <a:pt x="899" y="1520"/>
                  </a:cubicBezTo>
                  <a:cubicBezTo>
                    <a:pt x="912" y="1502"/>
                    <a:pt x="700" y="1374"/>
                    <a:pt x="739" y="1336"/>
                  </a:cubicBezTo>
                  <a:cubicBezTo>
                    <a:pt x="777" y="1297"/>
                    <a:pt x="1124" y="1302"/>
                    <a:pt x="1131" y="1288"/>
                  </a:cubicBezTo>
                  <a:cubicBezTo>
                    <a:pt x="1137" y="1273"/>
                    <a:pt x="810" y="1274"/>
                    <a:pt x="779" y="1248"/>
                  </a:cubicBezTo>
                  <a:cubicBezTo>
                    <a:pt x="747" y="1221"/>
                    <a:pt x="953" y="1137"/>
                    <a:pt x="939" y="1128"/>
                  </a:cubicBezTo>
                  <a:cubicBezTo>
                    <a:pt x="924" y="1118"/>
                    <a:pt x="717" y="1196"/>
                    <a:pt x="691" y="1192"/>
                  </a:cubicBezTo>
                  <a:cubicBezTo>
                    <a:pt x="664" y="1187"/>
                    <a:pt x="808" y="1123"/>
                    <a:pt x="779" y="1104"/>
                  </a:cubicBezTo>
                  <a:cubicBezTo>
                    <a:pt x="749" y="1084"/>
                    <a:pt x="569" y="1256"/>
                    <a:pt x="515" y="1072"/>
                  </a:cubicBezTo>
                  <a:cubicBezTo>
                    <a:pt x="460" y="888"/>
                    <a:pt x="460" y="178"/>
                    <a:pt x="451" y="0"/>
                  </a:cubicBezTo>
                </a:path>
              </a:pathLst>
            </a:custGeom>
            <a:noFill/>
            <a:ln w="2857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47" name="Freeform 51"/>
            <p:cNvSpPr>
              <a:spLocks/>
            </p:cNvSpPr>
            <p:nvPr/>
          </p:nvSpPr>
          <p:spPr bwMode="auto">
            <a:xfrm>
              <a:off x="4740" y="2240"/>
              <a:ext cx="4" cy="470"/>
            </a:xfrm>
            <a:custGeom>
              <a:avLst/>
              <a:gdLst>
                <a:gd name="T0" fmla="*/ 0 w 4"/>
                <a:gd name="T1" fmla="*/ 0 h 470"/>
                <a:gd name="T2" fmla="*/ 4 w 4"/>
                <a:gd name="T3" fmla="*/ 470 h 470"/>
                <a:gd name="T4" fmla="*/ 0 60000 65536"/>
                <a:gd name="T5" fmla="*/ 0 60000 65536"/>
                <a:gd name="T6" fmla="*/ 0 w 4"/>
                <a:gd name="T7" fmla="*/ 0 h 470"/>
                <a:gd name="T8" fmla="*/ 4 w 4"/>
                <a:gd name="T9" fmla="*/ 470 h 4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70">
                  <a:moveTo>
                    <a:pt x="0" y="0"/>
                  </a:moveTo>
                  <a:cubicBezTo>
                    <a:pt x="1" y="195"/>
                    <a:pt x="3" y="391"/>
                    <a:pt x="4" y="470"/>
                  </a:cubicBezTo>
                </a:path>
              </a:pathLst>
            </a:custGeom>
            <a:noFill/>
            <a:ln w="2857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48" name="Freeform 52"/>
            <p:cNvSpPr>
              <a:spLocks/>
            </p:cNvSpPr>
            <p:nvPr/>
          </p:nvSpPr>
          <p:spPr bwMode="auto">
            <a:xfrm>
              <a:off x="4692" y="2248"/>
              <a:ext cx="14" cy="460"/>
            </a:xfrm>
            <a:custGeom>
              <a:avLst/>
              <a:gdLst>
                <a:gd name="T0" fmla="*/ 0 w 14"/>
                <a:gd name="T1" fmla="*/ 0 h 460"/>
                <a:gd name="T2" fmla="*/ 14 w 14"/>
                <a:gd name="T3" fmla="*/ 460 h 460"/>
                <a:gd name="T4" fmla="*/ 0 60000 65536"/>
                <a:gd name="T5" fmla="*/ 0 60000 65536"/>
                <a:gd name="T6" fmla="*/ 0 w 14"/>
                <a:gd name="T7" fmla="*/ 0 h 460"/>
                <a:gd name="T8" fmla="*/ 14 w 14"/>
                <a:gd name="T9" fmla="*/ 460 h 4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460">
                  <a:moveTo>
                    <a:pt x="0" y="0"/>
                  </a:moveTo>
                  <a:cubicBezTo>
                    <a:pt x="5" y="191"/>
                    <a:pt x="11" y="383"/>
                    <a:pt x="14" y="460"/>
                  </a:cubicBezTo>
                </a:path>
              </a:pathLst>
            </a:custGeom>
            <a:noFill/>
            <a:ln w="2857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821" name="Rectangle 53"/>
          <p:cNvSpPr>
            <a:spLocks noChangeArrowheads="1"/>
          </p:cNvSpPr>
          <p:nvPr/>
        </p:nvSpPr>
        <p:spPr bwMode="auto">
          <a:xfrm rot="3063564">
            <a:off x="4262437" y="4500563"/>
            <a:ext cx="22225" cy="6985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822" name="AutoShape 54"/>
          <p:cNvSpPr>
            <a:spLocks noChangeArrowheads="1"/>
          </p:cNvSpPr>
          <p:nvPr/>
        </p:nvSpPr>
        <p:spPr bwMode="auto">
          <a:xfrm rot="3063564">
            <a:off x="4306094" y="4490244"/>
            <a:ext cx="22225" cy="119063"/>
          </a:xfrm>
          <a:prstGeom prst="roundRect">
            <a:avLst>
              <a:gd name="adj" fmla="val 16667"/>
            </a:avLst>
          </a:prstGeom>
          <a:solidFill>
            <a:srgbClr val="FF00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823" name="Rectangle 55"/>
          <p:cNvSpPr>
            <a:spLocks noChangeArrowheads="1"/>
          </p:cNvSpPr>
          <p:nvPr/>
        </p:nvSpPr>
        <p:spPr bwMode="auto">
          <a:xfrm rot="1286473">
            <a:off x="4165600" y="4452938"/>
            <a:ext cx="28575" cy="6985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824" name="AutoShape 56"/>
          <p:cNvSpPr>
            <a:spLocks noChangeArrowheads="1"/>
          </p:cNvSpPr>
          <p:nvPr/>
        </p:nvSpPr>
        <p:spPr bwMode="auto">
          <a:xfrm rot="1286473">
            <a:off x="4210050" y="4440238"/>
            <a:ext cx="28575" cy="96837"/>
          </a:xfrm>
          <a:prstGeom prst="roundRect">
            <a:avLst>
              <a:gd name="adj" fmla="val 16667"/>
            </a:avLst>
          </a:prstGeom>
          <a:solidFill>
            <a:srgbClr val="FF00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825" name="Rectangle 57"/>
          <p:cNvSpPr>
            <a:spLocks noChangeArrowheads="1"/>
          </p:cNvSpPr>
          <p:nvPr/>
        </p:nvSpPr>
        <p:spPr bwMode="auto">
          <a:xfrm rot="5559582">
            <a:off x="4179094" y="4612481"/>
            <a:ext cx="34925" cy="55563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826" name="AutoShape 58"/>
          <p:cNvSpPr>
            <a:spLocks noChangeArrowheads="1"/>
          </p:cNvSpPr>
          <p:nvPr/>
        </p:nvSpPr>
        <p:spPr bwMode="auto">
          <a:xfrm rot="5559582">
            <a:off x="4216400" y="4613276"/>
            <a:ext cx="20637" cy="119062"/>
          </a:xfrm>
          <a:prstGeom prst="roundRect">
            <a:avLst>
              <a:gd name="adj" fmla="val 16667"/>
            </a:avLst>
          </a:prstGeom>
          <a:solidFill>
            <a:srgbClr val="FF00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827" name="Rectangle 59"/>
          <p:cNvSpPr>
            <a:spLocks noChangeArrowheads="1"/>
          </p:cNvSpPr>
          <p:nvPr/>
        </p:nvSpPr>
        <p:spPr bwMode="auto">
          <a:xfrm rot="6906266">
            <a:off x="4067175" y="4637088"/>
            <a:ext cx="22225" cy="793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828" name="AutoShape 60"/>
          <p:cNvSpPr>
            <a:spLocks noChangeArrowheads="1"/>
          </p:cNvSpPr>
          <p:nvPr/>
        </p:nvSpPr>
        <p:spPr bwMode="auto">
          <a:xfrm rot="6906266">
            <a:off x="4073525" y="4645026"/>
            <a:ext cx="22225" cy="13335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Skia"/>
              <a:ea typeface="Skia"/>
              <a:cs typeface="Skia"/>
            </a:endParaRPr>
          </a:p>
        </p:txBody>
      </p:sp>
      <p:sp>
        <p:nvSpPr>
          <p:cNvPr id="33829" name="Text Box 61"/>
          <p:cNvSpPr txBox="1">
            <a:spLocks noChangeArrowheads="1"/>
          </p:cNvSpPr>
          <p:nvPr/>
        </p:nvSpPr>
        <p:spPr bwMode="auto">
          <a:xfrm>
            <a:off x="3038475" y="29987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800080"/>
                </a:solidFill>
                <a:latin typeface="Skia"/>
                <a:ea typeface="Skia"/>
                <a:cs typeface="Skia"/>
              </a:rPr>
              <a:t> robo</a:t>
            </a:r>
          </a:p>
        </p:txBody>
      </p:sp>
      <p:sp>
        <p:nvSpPr>
          <p:cNvPr id="33830" name="Freeform 63"/>
          <p:cNvSpPr>
            <a:spLocks/>
          </p:cNvSpPr>
          <p:nvPr/>
        </p:nvSpPr>
        <p:spPr bwMode="auto">
          <a:xfrm>
            <a:off x="2854325" y="6132513"/>
            <a:ext cx="2092325" cy="19050"/>
          </a:xfrm>
          <a:custGeom>
            <a:avLst/>
            <a:gdLst>
              <a:gd name="T0" fmla="*/ 2147483647 w 1632"/>
              <a:gd name="T1" fmla="*/ 2147483647 h 16"/>
              <a:gd name="T2" fmla="*/ 0 w 1632"/>
              <a:gd name="T3" fmla="*/ 0 h 16"/>
              <a:gd name="T4" fmla="*/ 0 60000 65536"/>
              <a:gd name="T5" fmla="*/ 0 60000 65536"/>
              <a:gd name="T6" fmla="*/ 0 w 1632"/>
              <a:gd name="T7" fmla="*/ 0 h 16"/>
              <a:gd name="T8" fmla="*/ 1632 w 1632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32" h="16">
                <a:moveTo>
                  <a:pt x="1632" y="16"/>
                </a:moveTo>
                <a:cubicBezTo>
                  <a:pt x="951" y="9"/>
                  <a:pt x="271" y="3"/>
                  <a:pt x="0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831" name="Freeform 64"/>
          <p:cNvSpPr>
            <a:spLocks/>
          </p:cNvSpPr>
          <p:nvPr/>
        </p:nvSpPr>
        <p:spPr bwMode="auto">
          <a:xfrm>
            <a:off x="2843213" y="6208713"/>
            <a:ext cx="2073275" cy="9525"/>
          </a:xfrm>
          <a:custGeom>
            <a:avLst/>
            <a:gdLst>
              <a:gd name="T0" fmla="*/ 2147483647 w 1616"/>
              <a:gd name="T1" fmla="*/ 2147483647 h 8"/>
              <a:gd name="T2" fmla="*/ 0 w 1616"/>
              <a:gd name="T3" fmla="*/ 0 h 8"/>
              <a:gd name="T4" fmla="*/ 0 60000 65536"/>
              <a:gd name="T5" fmla="*/ 0 60000 65536"/>
              <a:gd name="T6" fmla="*/ 0 w 1616"/>
              <a:gd name="T7" fmla="*/ 0 h 8"/>
              <a:gd name="T8" fmla="*/ 1616 w 1616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6" h="8">
                <a:moveTo>
                  <a:pt x="1616" y="8"/>
                </a:moveTo>
                <a:cubicBezTo>
                  <a:pt x="942" y="4"/>
                  <a:pt x="269" y="0"/>
                  <a:pt x="0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832" name="Group 67"/>
          <p:cNvGrpSpPr>
            <a:grpSpLocks/>
          </p:cNvGrpSpPr>
          <p:nvPr/>
        </p:nvGrpSpPr>
        <p:grpSpPr bwMode="auto">
          <a:xfrm>
            <a:off x="2714625" y="5233988"/>
            <a:ext cx="606425" cy="76200"/>
            <a:chOff x="588" y="2912"/>
            <a:chExt cx="1632" cy="64"/>
          </a:xfrm>
        </p:grpSpPr>
        <p:sp>
          <p:nvSpPr>
            <p:cNvPr id="33844" name="Freeform 65"/>
            <p:cNvSpPr>
              <a:spLocks/>
            </p:cNvSpPr>
            <p:nvPr/>
          </p:nvSpPr>
          <p:spPr bwMode="auto">
            <a:xfrm>
              <a:off x="588" y="2912"/>
              <a:ext cx="1632" cy="16"/>
            </a:xfrm>
            <a:custGeom>
              <a:avLst/>
              <a:gdLst>
                <a:gd name="T0" fmla="*/ 1632 w 1632"/>
                <a:gd name="T1" fmla="*/ 16 h 16"/>
                <a:gd name="T2" fmla="*/ 0 w 1632"/>
                <a:gd name="T3" fmla="*/ 0 h 16"/>
                <a:gd name="T4" fmla="*/ 0 60000 65536"/>
                <a:gd name="T5" fmla="*/ 0 60000 65536"/>
                <a:gd name="T6" fmla="*/ 0 w 1632"/>
                <a:gd name="T7" fmla="*/ 0 h 16"/>
                <a:gd name="T8" fmla="*/ 1632 w 1632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32" h="16">
                  <a:moveTo>
                    <a:pt x="1632" y="16"/>
                  </a:moveTo>
                  <a:cubicBezTo>
                    <a:pt x="951" y="9"/>
                    <a:pt x="271" y="3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45" name="Freeform 66"/>
            <p:cNvSpPr>
              <a:spLocks/>
            </p:cNvSpPr>
            <p:nvPr/>
          </p:nvSpPr>
          <p:spPr bwMode="auto">
            <a:xfrm>
              <a:off x="600" y="2968"/>
              <a:ext cx="1616" cy="8"/>
            </a:xfrm>
            <a:custGeom>
              <a:avLst/>
              <a:gdLst>
                <a:gd name="T0" fmla="*/ 1616 w 1616"/>
                <a:gd name="T1" fmla="*/ 8 h 8"/>
                <a:gd name="T2" fmla="*/ 0 w 1616"/>
                <a:gd name="T3" fmla="*/ 0 h 8"/>
                <a:gd name="T4" fmla="*/ 0 60000 65536"/>
                <a:gd name="T5" fmla="*/ 0 60000 65536"/>
                <a:gd name="T6" fmla="*/ 0 w 1616"/>
                <a:gd name="T7" fmla="*/ 0 h 8"/>
                <a:gd name="T8" fmla="*/ 1616 w 1616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16" h="8">
                  <a:moveTo>
                    <a:pt x="1616" y="8"/>
                  </a:moveTo>
                  <a:cubicBezTo>
                    <a:pt x="942" y="4"/>
                    <a:pt x="269" y="0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833" name="Text Box 68"/>
          <p:cNvSpPr txBox="1">
            <a:spLocks noChangeArrowheads="1"/>
          </p:cNvSpPr>
          <p:nvPr/>
        </p:nvSpPr>
        <p:spPr bwMode="auto">
          <a:xfrm>
            <a:off x="2697163" y="3984625"/>
            <a:ext cx="1166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800080"/>
                </a:solidFill>
                <a:latin typeface="Skia"/>
                <a:ea typeface="Skia"/>
                <a:cs typeface="Skia"/>
              </a:rPr>
              <a:t>Robo</a:t>
            </a:r>
          </a:p>
          <a:p>
            <a:pPr algn="ctr"/>
            <a:r>
              <a:rPr lang="fr-FR" b="1">
                <a:solidFill>
                  <a:srgbClr val="800080"/>
                </a:solidFill>
                <a:latin typeface="Skia"/>
                <a:ea typeface="Skia"/>
                <a:cs typeface="Skia"/>
              </a:rPr>
              <a:t>dégradé</a:t>
            </a:r>
          </a:p>
        </p:txBody>
      </p:sp>
      <p:sp>
        <p:nvSpPr>
          <p:cNvPr id="33834" name="Text Box 69"/>
          <p:cNvSpPr txBox="1">
            <a:spLocks noChangeArrowheads="1"/>
          </p:cNvSpPr>
          <p:nvPr/>
        </p:nvSpPr>
        <p:spPr bwMode="auto">
          <a:xfrm>
            <a:off x="5630863" y="2876550"/>
            <a:ext cx="2663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latin typeface="Skia"/>
                <a:ea typeface="Skia"/>
                <a:cs typeface="Skia"/>
              </a:rPr>
              <a:t>Repoussé par Slit</a:t>
            </a:r>
          </a:p>
        </p:txBody>
      </p:sp>
      <p:sp>
        <p:nvSpPr>
          <p:cNvPr id="33835" name="Text Box 70"/>
          <p:cNvSpPr txBox="1">
            <a:spLocks noChangeArrowheads="1"/>
          </p:cNvSpPr>
          <p:nvPr/>
        </p:nvSpPr>
        <p:spPr bwMode="auto">
          <a:xfrm>
            <a:off x="5818188" y="3927475"/>
            <a:ext cx="2690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latin typeface="Skia"/>
                <a:ea typeface="Skia"/>
                <a:cs typeface="Skia"/>
              </a:rPr>
              <a:t>Insensible au signal Slit</a:t>
            </a:r>
          </a:p>
        </p:txBody>
      </p:sp>
      <p:sp>
        <p:nvSpPr>
          <p:cNvPr id="33836" name="Text Box 72"/>
          <p:cNvSpPr txBox="1">
            <a:spLocks noChangeArrowheads="1"/>
          </p:cNvSpPr>
          <p:nvPr/>
        </p:nvSpPr>
        <p:spPr bwMode="auto">
          <a:xfrm>
            <a:off x="6435725" y="5111750"/>
            <a:ext cx="2454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latin typeface="Skia"/>
                <a:ea typeface="Skia"/>
                <a:cs typeface="Skia"/>
              </a:rPr>
              <a:t>Repoussé par Slit après la traversée</a:t>
            </a:r>
          </a:p>
        </p:txBody>
      </p:sp>
      <p:sp>
        <p:nvSpPr>
          <p:cNvPr id="33837" name="Text Box 73"/>
          <p:cNvSpPr txBox="1">
            <a:spLocks noChangeArrowheads="1"/>
          </p:cNvSpPr>
          <p:nvPr/>
        </p:nvSpPr>
        <p:spPr bwMode="auto">
          <a:xfrm>
            <a:off x="2447925" y="5751513"/>
            <a:ext cx="1816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000080"/>
                </a:solidFill>
                <a:latin typeface="Skia"/>
                <a:ea typeface="Skia"/>
                <a:cs typeface="Skia"/>
              </a:rPr>
              <a:t>Comm</a:t>
            </a:r>
          </a:p>
        </p:txBody>
      </p:sp>
      <p:sp>
        <p:nvSpPr>
          <p:cNvPr id="33838" name="Line 74"/>
          <p:cNvSpPr>
            <a:spLocks noChangeShapeType="1"/>
          </p:cNvSpPr>
          <p:nvPr/>
        </p:nvSpPr>
        <p:spPr bwMode="auto">
          <a:xfrm flipH="1">
            <a:off x="906463" y="3833813"/>
            <a:ext cx="7388225" cy="9525"/>
          </a:xfrm>
          <a:prstGeom prst="line">
            <a:avLst/>
          </a:prstGeom>
          <a:noFill/>
          <a:ln w="28575">
            <a:solidFill>
              <a:srgbClr val="004E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839" name="Text Box 75"/>
          <p:cNvSpPr txBox="1">
            <a:spLocks noChangeArrowheads="1"/>
          </p:cNvSpPr>
          <p:nvPr/>
        </p:nvSpPr>
        <p:spPr bwMode="auto">
          <a:xfrm>
            <a:off x="1120775" y="1360488"/>
            <a:ext cx="7296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latin typeface="Skia"/>
                <a:ea typeface="Skia"/>
                <a:cs typeface="Skia"/>
              </a:rPr>
              <a:t>Traversée de la ligne médiane chez la mouche: 10 ans de recherches</a:t>
            </a:r>
          </a:p>
        </p:txBody>
      </p:sp>
      <p:cxnSp>
        <p:nvCxnSpPr>
          <p:cNvPr id="75" name="Connecteur droit avec flèche 74"/>
          <p:cNvCxnSpPr/>
          <p:nvPr/>
        </p:nvCxnSpPr>
        <p:spPr>
          <a:xfrm>
            <a:off x="3784600" y="5899150"/>
            <a:ext cx="214313" cy="173038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41" name="Text Box 61"/>
          <p:cNvSpPr txBox="1">
            <a:spLocks noChangeArrowheads="1"/>
          </p:cNvSpPr>
          <p:nvPr/>
        </p:nvSpPr>
        <p:spPr bwMode="auto">
          <a:xfrm>
            <a:off x="2947988" y="6292850"/>
            <a:ext cx="74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800080"/>
                </a:solidFill>
                <a:latin typeface="Skia"/>
                <a:ea typeface="Skia"/>
                <a:cs typeface="Skia"/>
              </a:rPr>
              <a:t> robo</a:t>
            </a:r>
          </a:p>
        </p:txBody>
      </p:sp>
      <p:cxnSp>
        <p:nvCxnSpPr>
          <p:cNvPr id="77" name="Connecteur droit avec flèche 76"/>
          <p:cNvCxnSpPr/>
          <p:nvPr/>
        </p:nvCxnSpPr>
        <p:spPr>
          <a:xfrm flipV="1">
            <a:off x="3759200" y="6343650"/>
            <a:ext cx="214313" cy="173038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43" name="ZoneTexte 77"/>
          <p:cNvSpPr txBox="1">
            <a:spLocks noChangeArrowheads="1"/>
          </p:cNvSpPr>
          <p:nvPr/>
        </p:nvSpPr>
        <p:spPr bwMode="auto">
          <a:xfrm>
            <a:off x="5381625" y="6488113"/>
            <a:ext cx="4360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Skia"/>
                <a:ea typeface="Skia"/>
                <a:cs typeface="Skia"/>
              </a:rPr>
              <a:t>Nawabi et castellani,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584200" y="230188"/>
            <a:ext cx="8345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</a:rPr>
              <a:t>Programme de développement du système nerveux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0" y="8048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3" name="Text Box 54"/>
          <p:cNvSpPr txBox="1">
            <a:spLocks noChangeArrowheads="1"/>
          </p:cNvSpPr>
          <p:nvPr/>
        </p:nvSpPr>
        <p:spPr bwMode="auto">
          <a:xfrm>
            <a:off x="4425950" y="2105025"/>
            <a:ext cx="60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3F4073"/>
                </a:solidFill>
                <a:latin typeface="Skia"/>
              </a:rPr>
              <a:t>ant</a:t>
            </a:r>
          </a:p>
        </p:txBody>
      </p:sp>
      <p:sp>
        <p:nvSpPr>
          <p:cNvPr id="15364" name="Text Box 62"/>
          <p:cNvSpPr txBox="1">
            <a:spLocks noChangeArrowheads="1"/>
          </p:cNvSpPr>
          <p:nvPr/>
        </p:nvSpPr>
        <p:spPr bwMode="auto">
          <a:xfrm>
            <a:off x="5521325" y="3025775"/>
            <a:ext cx="8302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4FBEEF"/>
                </a:solidFill>
                <a:latin typeface="Skia"/>
              </a:rPr>
              <a:t>Dors.</a:t>
            </a:r>
          </a:p>
        </p:txBody>
      </p:sp>
      <p:sp>
        <p:nvSpPr>
          <p:cNvPr id="15365" name="Freeform 50"/>
          <p:cNvSpPr>
            <a:spLocks/>
          </p:cNvSpPr>
          <p:nvPr/>
        </p:nvSpPr>
        <p:spPr bwMode="auto">
          <a:xfrm>
            <a:off x="3949700" y="2644775"/>
            <a:ext cx="1066800" cy="1525588"/>
          </a:xfrm>
          <a:custGeom>
            <a:avLst/>
            <a:gdLst>
              <a:gd name="T0" fmla="*/ 293 w 626"/>
              <a:gd name="T1" fmla="*/ 17 h 872"/>
              <a:gd name="T2" fmla="*/ 506 w 626"/>
              <a:gd name="T3" fmla="*/ 33 h 872"/>
              <a:gd name="T4" fmla="*/ 613 w 626"/>
              <a:gd name="T5" fmla="*/ 215 h 872"/>
              <a:gd name="T6" fmla="*/ 586 w 626"/>
              <a:gd name="T7" fmla="*/ 609 h 872"/>
              <a:gd name="T8" fmla="*/ 405 w 626"/>
              <a:gd name="T9" fmla="*/ 833 h 872"/>
              <a:gd name="T10" fmla="*/ 149 w 626"/>
              <a:gd name="T11" fmla="*/ 844 h 872"/>
              <a:gd name="T12" fmla="*/ 21 w 626"/>
              <a:gd name="T13" fmla="*/ 753 h 872"/>
              <a:gd name="T14" fmla="*/ 21 w 626"/>
              <a:gd name="T15" fmla="*/ 593 h 872"/>
              <a:gd name="T16" fmla="*/ 69 w 626"/>
              <a:gd name="T17" fmla="*/ 535 h 872"/>
              <a:gd name="T18" fmla="*/ 57 w 626"/>
              <a:gd name="T19" fmla="*/ 582 h 872"/>
              <a:gd name="T20" fmla="*/ 69 w 626"/>
              <a:gd name="T21" fmla="*/ 684 h 872"/>
              <a:gd name="T22" fmla="*/ 138 w 626"/>
              <a:gd name="T23" fmla="*/ 668 h 872"/>
              <a:gd name="T24" fmla="*/ 173 w 626"/>
              <a:gd name="T25" fmla="*/ 698 h 872"/>
              <a:gd name="T26" fmla="*/ 181 w 626"/>
              <a:gd name="T27" fmla="*/ 727 h 872"/>
              <a:gd name="T28" fmla="*/ 224 w 626"/>
              <a:gd name="T29" fmla="*/ 759 h 872"/>
              <a:gd name="T30" fmla="*/ 288 w 626"/>
              <a:gd name="T31" fmla="*/ 700 h 872"/>
              <a:gd name="T32" fmla="*/ 315 w 626"/>
              <a:gd name="T33" fmla="*/ 560 h 872"/>
              <a:gd name="T34" fmla="*/ 245 w 626"/>
              <a:gd name="T35" fmla="*/ 481 h 872"/>
              <a:gd name="T36" fmla="*/ 234 w 626"/>
              <a:gd name="T37" fmla="*/ 439 h 872"/>
              <a:gd name="T38" fmla="*/ 263 w 626"/>
              <a:gd name="T39" fmla="*/ 376 h 872"/>
              <a:gd name="T40" fmla="*/ 298 w 626"/>
              <a:gd name="T41" fmla="*/ 359 h 872"/>
              <a:gd name="T42" fmla="*/ 362 w 626"/>
              <a:gd name="T43" fmla="*/ 359 h 872"/>
              <a:gd name="T44" fmla="*/ 325 w 626"/>
              <a:gd name="T45" fmla="*/ 310 h 872"/>
              <a:gd name="T46" fmla="*/ 250 w 626"/>
              <a:gd name="T47" fmla="*/ 343 h 872"/>
              <a:gd name="T48" fmla="*/ 197 w 626"/>
              <a:gd name="T49" fmla="*/ 343 h 872"/>
              <a:gd name="T50" fmla="*/ 154 w 626"/>
              <a:gd name="T51" fmla="*/ 300 h 872"/>
              <a:gd name="T52" fmla="*/ 149 w 626"/>
              <a:gd name="T53" fmla="*/ 252 h 872"/>
              <a:gd name="T54" fmla="*/ 160 w 626"/>
              <a:gd name="T55" fmla="*/ 151 h 872"/>
              <a:gd name="T56" fmla="*/ 202 w 626"/>
              <a:gd name="T57" fmla="*/ 60 h 872"/>
              <a:gd name="T58" fmla="*/ 293 w 626"/>
              <a:gd name="T59" fmla="*/ 17 h 87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6"/>
              <a:gd name="T91" fmla="*/ 0 h 872"/>
              <a:gd name="T92" fmla="*/ 626 w 626"/>
              <a:gd name="T93" fmla="*/ 872 h 87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6" h="872">
                <a:moveTo>
                  <a:pt x="293" y="17"/>
                </a:moveTo>
                <a:cubicBezTo>
                  <a:pt x="340" y="12"/>
                  <a:pt x="453" y="0"/>
                  <a:pt x="506" y="33"/>
                </a:cubicBezTo>
                <a:cubicBezTo>
                  <a:pt x="559" y="66"/>
                  <a:pt x="600" y="119"/>
                  <a:pt x="613" y="215"/>
                </a:cubicBezTo>
                <a:cubicBezTo>
                  <a:pt x="626" y="311"/>
                  <a:pt x="621" y="506"/>
                  <a:pt x="586" y="609"/>
                </a:cubicBezTo>
                <a:cubicBezTo>
                  <a:pt x="551" y="712"/>
                  <a:pt x="478" y="794"/>
                  <a:pt x="405" y="833"/>
                </a:cubicBezTo>
                <a:cubicBezTo>
                  <a:pt x="332" y="872"/>
                  <a:pt x="213" y="857"/>
                  <a:pt x="149" y="844"/>
                </a:cubicBezTo>
                <a:cubicBezTo>
                  <a:pt x="85" y="831"/>
                  <a:pt x="42" y="795"/>
                  <a:pt x="21" y="753"/>
                </a:cubicBezTo>
                <a:cubicBezTo>
                  <a:pt x="0" y="711"/>
                  <a:pt x="13" y="629"/>
                  <a:pt x="21" y="593"/>
                </a:cubicBezTo>
                <a:cubicBezTo>
                  <a:pt x="29" y="557"/>
                  <a:pt x="63" y="537"/>
                  <a:pt x="69" y="535"/>
                </a:cubicBezTo>
                <a:cubicBezTo>
                  <a:pt x="75" y="533"/>
                  <a:pt x="57" y="557"/>
                  <a:pt x="57" y="582"/>
                </a:cubicBezTo>
                <a:cubicBezTo>
                  <a:pt x="57" y="607"/>
                  <a:pt x="55" y="670"/>
                  <a:pt x="69" y="684"/>
                </a:cubicBezTo>
                <a:cubicBezTo>
                  <a:pt x="83" y="698"/>
                  <a:pt x="121" y="666"/>
                  <a:pt x="138" y="668"/>
                </a:cubicBezTo>
                <a:cubicBezTo>
                  <a:pt x="155" y="670"/>
                  <a:pt x="166" y="688"/>
                  <a:pt x="173" y="698"/>
                </a:cubicBezTo>
                <a:cubicBezTo>
                  <a:pt x="180" y="708"/>
                  <a:pt x="173" y="717"/>
                  <a:pt x="181" y="727"/>
                </a:cubicBezTo>
                <a:cubicBezTo>
                  <a:pt x="189" y="737"/>
                  <a:pt x="206" y="763"/>
                  <a:pt x="224" y="759"/>
                </a:cubicBezTo>
                <a:cubicBezTo>
                  <a:pt x="242" y="755"/>
                  <a:pt x="273" y="733"/>
                  <a:pt x="288" y="700"/>
                </a:cubicBezTo>
                <a:cubicBezTo>
                  <a:pt x="303" y="667"/>
                  <a:pt x="322" y="596"/>
                  <a:pt x="315" y="560"/>
                </a:cubicBezTo>
                <a:cubicBezTo>
                  <a:pt x="308" y="524"/>
                  <a:pt x="258" y="501"/>
                  <a:pt x="245" y="481"/>
                </a:cubicBezTo>
                <a:cubicBezTo>
                  <a:pt x="232" y="461"/>
                  <a:pt x="231" y="456"/>
                  <a:pt x="234" y="439"/>
                </a:cubicBezTo>
                <a:cubicBezTo>
                  <a:pt x="237" y="422"/>
                  <a:pt x="252" y="389"/>
                  <a:pt x="263" y="376"/>
                </a:cubicBezTo>
                <a:cubicBezTo>
                  <a:pt x="274" y="363"/>
                  <a:pt x="282" y="362"/>
                  <a:pt x="298" y="359"/>
                </a:cubicBezTo>
                <a:cubicBezTo>
                  <a:pt x="314" y="356"/>
                  <a:pt x="358" y="367"/>
                  <a:pt x="362" y="359"/>
                </a:cubicBezTo>
                <a:cubicBezTo>
                  <a:pt x="366" y="351"/>
                  <a:pt x="344" y="313"/>
                  <a:pt x="325" y="310"/>
                </a:cubicBezTo>
                <a:cubicBezTo>
                  <a:pt x="306" y="307"/>
                  <a:pt x="271" y="338"/>
                  <a:pt x="250" y="343"/>
                </a:cubicBezTo>
                <a:cubicBezTo>
                  <a:pt x="229" y="348"/>
                  <a:pt x="213" y="350"/>
                  <a:pt x="197" y="343"/>
                </a:cubicBezTo>
                <a:cubicBezTo>
                  <a:pt x="181" y="336"/>
                  <a:pt x="162" y="315"/>
                  <a:pt x="154" y="300"/>
                </a:cubicBezTo>
                <a:cubicBezTo>
                  <a:pt x="146" y="285"/>
                  <a:pt x="148" y="277"/>
                  <a:pt x="149" y="252"/>
                </a:cubicBezTo>
                <a:cubicBezTo>
                  <a:pt x="150" y="227"/>
                  <a:pt x="151" y="183"/>
                  <a:pt x="160" y="151"/>
                </a:cubicBezTo>
                <a:cubicBezTo>
                  <a:pt x="169" y="119"/>
                  <a:pt x="180" y="82"/>
                  <a:pt x="202" y="60"/>
                </a:cubicBezTo>
                <a:cubicBezTo>
                  <a:pt x="224" y="38"/>
                  <a:pt x="274" y="26"/>
                  <a:pt x="293" y="17"/>
                </a:cubicBezTo>
                <a:close/>
              </a:path>
            </a:pathLst>
          </a:custGeom>
          <a:solidFill>
            <a:srgbClr val="6768B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66" name="Oval 51"/>
          <p:cNvSpPr>
            <a:spLocks noChangeArrowheads="1"/>
          </p:cNvSpPr>
          <p:nvPr/>
        </p:nvSpPr>
        <p:spPr bwMode="auto">
          <a:xfrm>
            <a:off x="4424363" y="2992438"/>
            <a:ext cx="88900" cy="84137"/>
          </a:xfrm>
          <a:prstGeom prst="ellipse">
            <a:avLst/>
          </a:prstGeom>
          <a:solidFill>
            <a:srgbClr val="9BF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7" name="Freeform 52"/>
          <p:cNvSpPr>
            <a:spLocks/>
          </p:cNvSpPr>
          <p:nvPr/>
        </p:nvSpPr>
        <p:spPr bwMode="auto">
          <a:xfrm rot="1986803">
            <a:off x="4413250" y="3348038"/>
            <a:ext cx="225425" cy="166687"/>
          </a:xfrm>
          <a:custGeom>
            <a:avLst/>
            <a:gdLst>
              <a:gd name="T0" fmla="*/ 108 w 132"/>
              <a:gd name="T1" fmla="*/ 0 h 79"/>
              <a:gd name="T2" fmla="*/ 34 w 132"/>
              <a:gd name="T3" fmla="*/ 16 h 79"/>
              <a:gd name="T4" fmla="*/ 16 w 132"/>
              <a:gd name="T5" fmla="*/ 70 h 79"/>
              <a:gd name="T6" fmla="*/ 132 w 132"/>
              <a:gd name="T7" fmla="*/ 68 h 79"/>
              <a:gd name="T8" fmla="*/ 0 60000 65536"/>
              <a:gd name="T9" fmla="*/ 0 60000 65536"/>
              <a:gd name="T10" fmla="*/ 0 60000 65536"/>
              <a:gd name="T11" fmla="*/ 0 60000 65536"/>
              <a:gd name="T12" fmla="*/ 0 w 132"/>
              <a:gd name="T13" fmla="*/ 0 h 79"/>
              <a:gd name="T14" fmla="*/ 132 w 132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" h="79">
                <a:moveTo>
                  <a:pt x="108" y="0"/>
                </a:moveTo>
                <a:cubicBezTo>
                  <a:pt x="78" y="2"/>
                  <a:pt x="49" y="4"/>
                  <a:pt x="34" y="16"/>
                </a:cubicBezTo>
                <a:cubicBezTo>
                  <a:pt x="19" y="28"/>
                  <a:pt x="0" y="61"/>
                  <a:pt x="16" y="70"/>
                </a:cubicBezTo>
                <a:cubicBezTo>
                  <a:pt x="32" y="79"/>
                  <a:pt x="113" y="68"/>
                  <a:pt x="132" y="68"/>
                </a:cubicBezTo>
              </a:path>
            </a:pathLst>
          </a:custGeom>
          <a:noFill/>
          <a:ln w="19050" cmpd="sng">
            <a:solidFill>
              <a:srgbClr val="9BF2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68" name="Freeform 53"/>
          <p:cNvSpPr>
            <a:spLocks/>
          </p:cNvSpPr>
          <p:nvPr/>
        </p:nvSpPr>
        <p:spPr bwMode="auto">
          <a:xfrm>
            <a:off x="4270375" y="3049588"/>
            <a:ext cx="723900" cy="1079500"/>
          </a:xfrm>
          <a:custGeom>
            <a:avLst/>
            <a:gdLst>
              <a:gd name="T0" fmla="*/ 0 w 424"/>
              <a:gd name="T1" fmla="*/ 616 h 616"/>
              <a:gd name="T2" fmla="*/ 142 w 424"/>
              <a:gd name="T3" fmla="*/ 602 h 616"/>
              <a:gd name="T4" fmla="*/ 224 w 424"/>
              <a:gd name="T5" fmla="*/ 562 h 616"/>
              <a:gd name="T6" fmla="*/ 332 w 424"/>
              <a:gd name="T7" fmla="*/ 442 h 616"/>
              <a:gd name="T8" fmla="*/ 382 w 424"/>
              <a:gd name="T9" fmla="*/ 310 h 616"/>
              <a:gd name="T10" fmla="*/ 400 w 424"/>
              <a:gd name="T11" fmla="*/ 128 h 616"/>
              <a:gd name="T12" fmla="*/ 402 w 424"/>
              <a:gd name="T13" fmla="*/ 44 h 616"/>
              <a:gd name="T14" fmla="*/ 424 w 424"/>
              <a:gd name="T15" fmla="*/ 0 h 6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4"/>
              <a:gd name="T25" fmla="*/ 0 h 616"/>
              <a:gd name="T26" fmla="*/ 424 w 424"/>
              <a:gd name="T27" fmla="*/ 616 h 6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4" h="616">
                <a:moveTo>
                  <a:pt x="0" y="616"/>
                </a:moveTo>
                <a:cubicBezTo>
                  <a:pt x="24" y="614"/>
                  <a:pt x="105" y="611"/>
                  <a:pt x="142" y="602"/>
                </a:cubicBezTo>
                <a:cubicBezTo>
                  <a:pt x="179" y="593"/>
                  <a:pt x="192" y="589"/>
                  <a:pt x="224" y="562"/>
                </a:cubicBezTo>
                <a:cubicBezTo>
                  <a:pt x="256" y="535"/>
                  <a:pt x="306" y="484"/>
                  <a:pt x="332" y="442"/>
                </a:cubicBezTo>
                <a:cubicBezTo>
                  <a:pt x="358" y="400"/>
                  <a:pt x="371" y="362"/>
                  <a:pt x="382" y="310"/>
                </a:cubicBezTo>
                <a:cubicBezTo>
                  <a:pt x="393" y="258"/>
                  <a:pt x="397" y="172"/>
                  <a:pt x="400" y="128"/>
                </a:cubicBezTo>
                <a:cubicBezTo>
                  <a:pt x="403" y="84"/>
                  <a:pt x="398" y="65"/>
                  <a:pt x="402" y="44"/>
                </a:cubicBezTo>
                <a:cubicBezTo>
                  <a:pt x="406" y="23"/>
                  <a:pt x="419" y="8"/>
                  <a:pt x="424" y="0"/>
                </a:cubicBezTo>
              </a:path>
            </a:pathLst>
          </a:custGeom>
          <a:noFill/>
          <a:ln w="9525">
            <a:solidFill>
              <a:srgbClr val="9BF2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69" name="Freeform 56"/>
          <p:cNvSpPr>
            <a:spLocks/>
          </p:cNvSpPr>
          <p:nvPr/>
        </p:nvSpPr>
        <p:spPr bwMode="auto">
          <a:xfrm>
            <a:off x="4137025" y="2513013"/>
            <a:ext cx="984250" cy="1763712"/>
          </a:xfrm>
          <a:custGeom>
            <a:avLst/>
            <a:gdLst>
              <a:gd name="T0" fmla="*/ 0 w 577"/>
              <a:gd name="T1" fmla="*/ 998 h 1008"/>
              <a:gd name="T2" fmla="*/ 484 w 577"/>
              <a:gd name="T3" fmla="*/ 849 h 1008"/>
              <a:gd name="T4" fmla="*/ 555 w 577"/>
              <a:gd name="T5" fmla="*/ 155 h 1008"/>
              <a:gd name="T6" fmla="*/ 395 w 577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  <a:gd name="T12" fmla="*/ 0 w 577"/>
              <a:gd name="T13" fmla="*/ 0 h 1008"/>
              <a:gd name="T14" fmla="*/ 577 w 577"/>
              <a:gd name="T15" fmla="*/ 1008 h 10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7" h="1008">
                <a:moveTo>
                  <a:pt x="0" y="998"/>
                </a:moveTo>
                <a:cubicBezTo>
                  <a:pt x="192" y="1008"/>
                  <a:pt x="391" y="989"/>
                  <a:pt x="484" y="849"/>
                </a:cubicBezTo>
                <a:cubicBezTo>
                  <a:pt x="577" y="709"/>
                  <a:pt x="570" y="296"/>
                  <a:pt x="555" y="155"/>
                </a:cubicBezTo>
                <a:cubicBezTo>
                  <a:pt x="540" y="14"/>
                  <a:pt x="428" y="32"/>
                  <a:pt x="395" y="0"/>
                </a:cubicBezTo>
              </a:path>
            </a:pathLst>
          </a:custGeom>
          <a:noFill/>
          <a:ln w="28575" cmpd="sng">
            <a:solidFill>
              <a:srgbClr val="3F4073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70" name="Freeform 57"/>
          <p:cNvSpPr>
            <a:spLocks/>
          </p:cNvSpPr>
          <p:nvPr/>
        </p:nvSpPr>
        <p:spPr bwMode="auto">
          <a:xfrm rot="728022">
            <a:off x="4264025" y="2635250"/>
            <a:ext cx="1428750" cy="1039813"/>
          </a:xfrm>
          <a:custGeom>
            <a:avLst/>
            <a:gdLst>
              <a:gd name="T0" fmla="*/ 0 w 672"/>
              <a:gd name="T1" fmla="*/ 0 h 410"/>
              <a:gd name="T2" fmla="*/ 672 w 672"/>
              <a:gd name="T3" fmla="*/ 410 h 410"/>
              <a:gd name="T4" fmla="*/ 0 60000 65536"/>
              <a:gd name="T5" fmla="*/ 0 60000 65536"/>
              <a:gd name="T6" fmla="*/ 0 w 672"/>
              <a:gd name="T7" fmla="*/ 0 h 410"/>
              <a:gd name="T8" fmla="*/ 672 w 672"/>
              <a:gd name="T9" fmla="*/ 410 h 4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72" h="410">
                <a:moveTo>
                  <a:pt x="0" y="0"/>
                </a:moveTo>
                <a:cubicBezTo>
                  <a:pt x="280" y="171"/>
                  <a:pt x="560" y="342"/>
                  <a:pt x="672" y="410"/>
                </a:cubicBezTo>
              </a:path>
            </a:pathLst>
          </a:custGeom>
          <a:noFill/>
          <a:ln w="28575" cmpd="sng">
            <a:solidFill>
              <a:srgbClr val="678CDA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71" name="Freeform 58"/>
          <p:cNvSpPr>
            <a:spLocks/>
          </p:cNvSpPr>
          <p:nvPr/>
        </p:nvSpPr>
        <p:spPr bwMode="auto">
          <a:xfrm rot="-268156">
            <a:off x="4025900" y="3236913"/>
            <a:ext cx="1522413" cy="123825"/>
          </a:xfrm>
          <a:custGeom>
            <a:avLst/>
            <a:gdLst>
              <a:gd name="T0" fmla="*/ 0 w 672"/>
              <a:gd name="T1" fmla="*/ 0 h 410"/>
              <a:gd name="T2" fmla="*/ 672 w 672"/>
              <a:gd name="T3" fmla="*/ 410 h 410"/>
              <a:gd name="T4" fmla="*/ 0 60000 65536"/>
              <a:gd name="T5" fmla="*/ 0 60000 65536"/>
              <a:gd name="T6" fmla="*/ 0 w 672"/>
              <a:gd name="T7" fmla="*/ 0 h 410"/>
              <a:gd name="T8" fmla="*/ 672 w 672"/>
              <a:gd name="T9" fmla="*/ 410 h 4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72" h="410">
                <a:moveTo>
                  <a:pt x="0" y="0"/>
                </a:moveTo>
                <a:cubicBezTo>
                  <a:pt x="280" y="171"/>
                  <a:pt x="560" y="342"/>
                  <a:pt x="672" y="410"/>
                </a:cubicBezTo>
              </a:path>
            </a:pathLst>
          </a:custGeom>
          <a:noFill/>
          <a:ln w="28575" cmpd="sng">
            <a:solidFill>
              <a:srgbClr val="4FBEEF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72" name="Text Box 59"/>
          <p:cNvSpPr txBox="1">
            <a:spLocks noChangeArrowheads="1"/>
          </p:cNvSpPr>
          <p:nvPr/>
        </p:nvSpPr>
        <p:spPr bwMode="auto">
          <a:xfrm>
            <a:off x="3378200" y="4038600"/>
            <a:ext cx="720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3F4073"/>
                </a:solidFill>
                <a:latin typeface="Skia"/>
              </a:rPr>
              <a:t>post</a:t>
            </a:r>
          </a:p>
        </p:txBody>
      </p:sp>
      <p:sp>
        <p:nvSpPr>
          <p:cNvPr id="15373" name="Text Box 60"/>
          <p:cNvSpPr txBox="1">
            <a:spLocks noChangeArrowheads="1"/>
          </p:cNvSpPr>
          <p:nvPr/>
        </p:nvSpPr>
        <p:spPr bwMode="auto">
          <a:xfrm>
            <a:off x="5334000" y="3862388"/>
            <a:ext cx="785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678CDA"/>
                </a:solidFill>
                <a:latin typeface="Skia"/>
              </a:rPr>
              <a:t>droit</a:t>
            </a:r>
          </a:p>
        </p:txBody>
      </p:sp>
      <p:sp>
        <p:nvSpPr>
          <p:cNvPr id="15374" name="Text Box 61"/>
          <p:cNvSpPr txBox="1">
            <a:spLocks noChangeArrowheads="1"/>
          </p:cNvSpPr>
          <p:nvPr/>
        </p:nvSpPr>
        <p:spPr bwMode="auto">
          <a:xfrm>
            <a:off x="3432175" y="2155825"/>
            <a:ext cx="1052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678CDA"/>
                </a:solidFill>
                <a:latin typeface="Skia"/>
              </a:rPr>
              <a:t>gauche</a:t>
            </a:r>
          </a:p>
        </p:txBody>
      </p:sp>
      <p:sp>
        <p:nvSpPr>
          <p:cNvPr id="15375" name="Text Box 63"/>
          <p:cNvSpPr txBox="1">
            <a:spLocks noChangeArrowheads="1"/>
          </p:cNvSpPr>
          <p:nvPr/>
        </p:nvSpPr>
        <p:spPr bwMode="auto">
          <a:xfrm>
            <a:off x="3360738" y="3025775"/>
            <a:ext cx="8461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4FBEEF"/>
                </a:solidFill>
                <a:latin typeface="Skia"/>
              </a:rPr>
              <a:t>Vent.</a:t>
            </a:r>
          </a:p>
        </p:txBody>
      </p:sp>
      <p:sp>
        <p:nvSpPr>
          <p:cNvPr id="15376" name="AutoShape 65"/>
          <p:cNvSpPr>
            <a:spLocks noChangeArrowheads="1"/>
          </p:cNvSpPr>
          <p:nvPr/>
        </p:nvSpPr>
        <p:spPr bwMode="auto">
          <a:xfrm>
            <a:off x="2806700" y="1885950"/>
            <a:ext cx="3549650" cy="2641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6768B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7" name="Text Box 2"/>
          <p:cNvSpPr txBox="1">
            <a:spLocks noChangeArrowheads="1"/>
          </p:cNvSpPr>
          <p:nvPr/>
        </p:nvSpPr>
        <p:spPr bwMode="auto">
          <a:xfrm>
            <a:off x="479425" y="1065213"/>
            <a:ext cx="8345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Skia"/>
              </a:rPr>
              <a:t>La formation des connexions est une étape relativement tardive du programme de développement</a:t>
            </a:r>
          </a:p>
        </p:txBody>
      </p:sp>
      <p:sp>
        <p:nvSpPr>
          <p:cNvPr id="15378" name="Text Box 2"/>
          <p:cNvSpPr txBox="1">
            <a:spLocks noChangeArrowheads="1"/>
          </p:cNvSpPr>
          <p:nvPr/>
        </p:nvSpPr>
        <p:spPr bwMode="auto">
          <a:xfrm>
            <a:off x="479425" y="4940300"/>
            <a:ext cx="83454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Skia"/>
              </a:rPr>
              <a:t>La production des neurones (neurogenèse) se met en place </a:t>
            </a:r>
          </a:p>
          <a:p>
            <a:pPr algn="ctr"/>
            <a:r>
              <a:rPr lang="en-US" b="1">
                <a:latin typeface="Skia"/>
              </a:rPr>
              <a:t>alors que l’embryon a acquis son plan d’organisation général </a:t>
            </a:r>
          </a:p>
          <a:p>
            <a:pPr algn="ctr"/>
            <a:endParaRPr lang="en-US" b="1">
              <a:latin typeface="Skia"/>
            </a:endParaRPr>
          </a:p>
          <a:p>
            <a:pPr algn="ctr"/>
            <a:r>
              <a:rPr lang="en-US" b="1">
                <a:latin typeface="Skia"/>
              </a:rPr>
              <a:t>et qu’il est subdivisé en territoires possédant des identités distinctes (régionalisation)   </a:t>
            </a:r>
          </a:p>
        </p:txBody>
      </p:sp>
      <p:sp>
        <p:nvSpPr>
          <p:cNvPr id="15379" name="Rectangle 35"/>
          <p:cNvSpPr>
            <a:spLocks noChangeArrowheads="1"/>
          </p:cNvSpPr>
          <p:nvPr/>
        </p:nvSpPr>
        <p:spPr bwMode="auto">
          <a:xfrm>
            <a:off x="109538" y="0"/>
            <a:ext cx="981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Intro-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5380" name="Rectangle 36"/>
          <p:cNvSpPr>
            <a:spLocks noChangeArrowheads="1"/>
          </p:cNvSpPr>
          <p:nvPr/>
        </p:nvSpPr>
        <p:spPr bwMode="auto">
          <a:xfrm>
            <a:off x="738188" y="2717800"/>
            <a:ext cx="1771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Skia"/>
              </a:rPr>
              <a:t>Régionalisation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Skia"/>
              </a:rPr>
              <a:t>De l’embryon 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oneTexte 7"/>
          <p:cNvSpPr txBox="1">
            <a:spLocks noChangeArrowheads="1"/>
          </p:cNvSpPr>
          <p:nvPr/>
        </p:nvSpPr>
        <p:spPr bwMode="auto">
          <a:xfrm>
            <a:off x="1120775" y="230188"/>
            <a:ext cx="8023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Comment générer une diversité suffisante de trajectoire?</a:t>
            </a:r>
          </a:p>
        </p:txBody>
      </p:sp>
      <p:sp>
        <p:nvSpPr>
          <p:cNvPr id="34818" name="Rectangle 8"/>
          <p:cNvSpPr>
            <a:spLocks noChangeArrowheads="1"/>
          </p:cNvSpPr>
          <p:nvPr/>
        </p:nvSpPr>
        <p:spPr bwMode="auto">
          <a:xfrm>
            <a:off x="109538" y="0"/>
            <a:ext cx="1011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  <a:ea typeface="Skia"/>
                <a:cs typeface="Skia"/>
              </a:rPr>
              <a:t>Part. 1</a:t>
            </a:r>
            <a:endParaRPr lang="en-US" sz="2400">
              <a:latin typeface="Skia"/>
              <a:ea typeface="Skia"/>
              <a:cs typeface="Skia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0" name="ZoneTexte 10"/>
          <p:cNvSpPr txBox="1">
            <a:spLocks noChangeArrowheads="1"/>
          </p:cNvSpPr>
          <p:nvPr/>
        </p:nvSpPr>
        <p:spPr bwMode="auto">
          <a:xfrm>
            <a:off x="1028700" y="900113"/>
            <a:ext cx="7388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Skia"/>
                <a:ea typeface="Skia"/>
                <a:cs typeface="Skia"/>
              </a:rPr>
              <a:t>Modulation des réponses aux signaux de guidage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3059113"/>
            <a:ext cx="2151062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" name="Group 3"/>
          <p:cNvGrpSpPr>
            <a:grpSpLocks/>
          </p:cNvGrpSpPr>
          <p:nvPr/>
        </p:nvGrpSpPr>
        <p:grpSpPr bwMode="auto">
          <a:xfrm>
            <a:off x="2290763" y="1695450"/>
            <a:ext cx="4497387" cy="3883025"/>
            <a:chOff x="4136" y="687"/>
            <a:chExt cx="2833" cy="2446"/>
          </a:xfrm>
        </p:grpSpPr>
        <p:sp>
          <p:nvSpPr>
            <p:cNvPr id="34825" name="AutoShape 4"/>
            <p:cNvSpPr>
              <a:spLocks noChangeArrowheads="1"/>
            </p:cNvSpPr>
            <p:nvPr/>
          </p:nvSpPr>
          <p:spPr bwMode="auto">
            <a:xfrm rot="10770422">
              <a:off x="4796" y="2200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26" name="AutoShape 5"/>
            <p:cNvSpPr>
              <a:spLocks noChangeArrowheads="1"/>
            </p:cNvSpPr>
            <p:nvPr/>
          </p:nvSpPr>
          <p:spPr bwMode="auto">
            <a:xfrm rot="10770422">
              <a:off x="4516" y="2456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27" name="AutoShape 6"/>
            <p:cNvSpPr>
              <a:spLocks noChangeArrowheads="1"/>
            </p:cNvSpPr>
            <p:nvPr/>
          </p:nvSpPr>
          <p:spPr bwMode="auto">
            <a:xfrm rot="10770422">
              <a:off x="4371" y="2704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28" name="AutoShape 7"/>
            <p:cNvSpPr>
              <a:spLocks noChangeArrowheads="1"/>
            </p:cNvSpPr>
            <p:nvPr/>
          </p:nvSpPr>
          <p:spPr bwMode="auto">
            <a:xfrm rot="10770422">
              <a:off x="5028" y="2905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29" name="AutoShape 8"/>
            <p:cNvSpPr>
              <a:spLocks noChangeArrowheads="1"/>
            </p:cNvSpPr>
            <p:nvPr/>
          </p:nvSpPr>
          <p:spPr bwMode="auto">
            <a:xfrm rot="10770422">
              <a:off x="5172" y="2280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30" name="AutoShape 9"/>
            <p:cNvSpPr>
              <a:spLocks noChangeArrowheads="1"/>
            </p:cNvSpPr>
            <p:nvPr/>
          </p:nvSpPr>
          <p:spPr bwMode="auto">
            <a:xfrm rot="10770422">
              <a:off x="5903" y="2807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6D81E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31" name="AutoShape 10"/>
            <p:cNvSpPr>
              <a:spLocks noChangeArrowheads="1"/>
            </p:cNvSpPr>
            <p:nvPr/>
          </p:nvSpPr>
          <p:spPr bwMode="auto">
            <a:xfrm rot="10770422">
              <a:off x="5460" y="2952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32" name="AutoShape 11"/>
            <p:cNvSpPr>
              <a:spLocks noChangeArrowheads="1"/>
            </p:cNvSpPr>
            <p:nvPr/>
          </p:nvSpPr>
          <p:spPr bwMode="auto">
            <a:xfrm rot="10770422">
              <a:off x="5668" y="2529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6D81E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33" name="AutoShape 12"/>
            <p:cNvSpPr>
              <a:spLocks noChangeArrowheads="1"/>
            </p:cNvSpPr>
            <p:nvPr/>
          </p:nvSpPr>
          <p:spPr bwMode="auto">
            <a:xfrm rot="10770422">
              <a:off x="4932" y="3000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34" name="AutoShape 13"/>
            <p:cNvSpPr>
              <a:spLocks noChangeArrowheads="1"/>
            </p:cNvSpPr>
            <p:nvPr/>
          </p:nvSpPr>
          <p:spPr bwMode="auto">
            <a:xfrm rot="10770422">
              <a:off x="5508" y="2664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35" name="AutoShape 14"/>
            <p:cNvSpPr>
              <a:spLocks noChangeArrowheads="1"/>
            </p:cNvSpPr>
            <p:nvPr/>
          </p:nvSpPr>
          <p:spPr bwMode="auto">
            <a:xfrm rot="10770422">
              <a:off x="5047" y="2759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36" name="AutoShape 15"/>
            <p:cNvSpPr>
              <a:spLocks noChangeArrowheads="1"/>
            </p:cNvSpPr>
            <p:nvPr/>
          </p:nvSpPr>
          <p:spPr bwMode="auto">
            <a:xfrm rot="10770422">
              <a:off x="4516" y="2200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37" name="AutoShape 16"/>
            <p:cNvSpPr>
              <a:spLocks noChangeArrowheads="1"/>
            </p:cNvSpPr>
            <p:nvPr/>
          </p:nvSpPr>
          <p:spPr bwMode="auto">
            <a:xfrm>
              <a:off x="4788" y="2424"/>
              <a:ext cx="96" cy="96"/>
            </a:xfrm>
            <a:prstGeom prst="diamond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38" name="AutoShape 17"/>
            <p:cNvSpPr>
              <a:spLocks noChangeArrowheads="1"/>
            </p:cNvSpPr>
            <p:nvPr/>
          </p:nvSpPr>
          <p:spPr bwMode="auto">
            <a:xfrm>
              <a:off x="5124" y="2424"/>
              <a:ext cx="96" cy="96"/>
            </a:xfrm>
            <a:prstGeom prst="diamond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39" name="AutoShape 18"/>
            <p:cNvSpPr>
              <a:spLocks noChangeArrowheads="1"/>
            </p:cNvSpPr>
            <p:nvPr/>
          </p:nvSpPr>
          <p:spPr bwMode="auto">
            <a:xfrm>
              <a:off x="5404" y="2744"/>
              <a:ext cx="96" cy="96"/>
            </a:xfrm>
            <a:prstGeom prst="diamond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40" name="AutoShape 19"/>
            <p:cNvSpPr>
              <a:spLocks noChangeArrowheads="1"/>
            </p:cNvSpPr>
            <p:nvPr/>
          </p:nvSpPr>
          <p:spPr bwMode="auto">
            <a:xfrm>
              <a:off x="5220" y="2856"/>
              <a:ext cx="96" cy="96"/>
            </a:xfrm>
            <a:prstGeom prst="diamond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41" name="AutoShape 20"/>
            <p:cNvSpPr>
              <a:spLocks noChangeArrowheads="1"/>
            </p:cNvSpPr>
            <p:nvPr/>
          </p:nvSpPr>
          <p:spPr bwMode="auto">
            <a:xfrm>
              <a:off x="5364" y="2376"/>
              <a:ext cx="96" cy="96"/>
            </a:xfrm>
            <a:prstGeom prst="diamond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42" name="AutoShape 21"/>
            <p:cNvSpPr>
              <a:spLocks noChangeArrowheads="1"/>
            </p:cNvSpPr>
            <p:nvPr/>
          </p:nvSpPr>
          <p:spPr bwMode="auto">
            <a:xfrm>
              <a:off x="4788" y="2664"/>
              <a:ext cx="96" cy="96"/>
            </a:xfrm>
            <a:prstGeom prst="diamond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43" name="AutoShape 22"/>
            <p:cNvSpPr>
              <a:spLocks noChangeArrowheads="1"/>
            </p:cNvSpPr>
            <p:nvPr/>
          </p:nvSpPr>
          <p:spPr bwMode="auto">
            <a:xfrm>
              <a:off x="4932" y="2808"/>
              <a:ext cx="96" cy="96"/>
            </a:xfrm>
            <a:prstGeom prst="diamond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44" name="AutoShape 23"/>
            <p:cNvSpPr>
              <a:spLocks noChangeArrowheads="1"/>
            </p:cNvSpPr>
            <p:nvPr/>
          </p:nvSpPr>
          <p:spPr bwMode="auto">
            <a:xfrm>
              <a:off x="5508" y="2520"/>
              <a:ext cx="96" cy="96"/>
            </a:xfrm>
            <a:prstGeom prst="diamond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45" name="AutoShape 24"/>
            <p:cNvSpPr>
              <a:spLocks noChangeArrowheads="1"/>
            </p:cNvSpPr>
            <p:nvPr/>
          </p:nvSpPr>
          <p:spPr bwMode="auto">
            <a:xfrm>
              <a:off x="5756" y="2784"/>
              <a:ext cx="96" cy="96"/>
            </a:xfrm>
            <a:prstGeom prst="diamond">
              <a:avLst/>
            </a:prstGeom>
            <a:gradFill rotWithShape="0">
              <a:gsLst>
                <a:gs pos="0">
                  <a:srgbClr val="06D81E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46" name="AutoShape 25"/>
            <p:cNvSpPr>
              <a:spLocks noChangeArrowheads="1"/>
            </p:cNvSpPr>
            <p:nvPr/>
          </p:nvSpPr>
          <p:spPr bwMode="auto">
            <a:xfrm rot="10770422">
              <a:off x="6431" y="2043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6D81E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47" name="AutoShape 26"/>
            <p:cNvSpPr>
              <a:spLocks noChangeArrowheads="1"/>
            </p:cNvSpPr>
            <p:nvPr/>
          </p:nvSpPr>
          <p:spPr bwMode="auto">
            <a:xfrm rot="10770422">
              <a:off x="4403" y="1552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48" name="AutoShape 27"/>
            <p:cNvSpPr>
              <a:spLocks noChangeArrowheads="1"/>
            </p:cNvSpPr>
            <p:nvPr/>
          </p:nvSpPr>
          <p:spPr bwMode="auto">
            <a:xfrm rot="10770422">
              <a:off x="6066" y="2067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6D81E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49" name="AutoShape 28"/>
            <p:cNvSpPr>
              <a:spLocks noChangeArrowheads="1"/>
            </p:cNvSpPr>
            <p:nvPr/>
          </p:nvSpPr>
          <p:spPr bwMode="auto">
            <a:xfrm rot="10770422">
              <a:off x="6306" y="2432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6D81E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50" name="AutoShape 29"/>
            <p:cNvSpPr>
              <a:spLocks noChangeArrowheads="1"/>
            </p:cNvSpPr>
            <p:nvPr/>
          </p:nvSpPr>
          <p:spPr bwMode="auto">
            <a:xfrm rot="10770422">
              <a:off x="6527" y="1667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51" name="AutoShape 30"/>
            <p:cNvSpPr>
              <a:spLocks noChangeArrowheads="1"/>
            </p:cNvSpPr>
            <p:nvPr/>
          </p:nvSpPr>
          <p:spPr bwMode="auto">
            <a:xfrm rot="10770422">
              <a:off x="5842" y="1672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52" name="AutoShape 31"/>
            <p:cNvSpPr>
              <a:spLocks noChangeArrowheads="1"/>
            </p:cNvSpPr>
            <p:nvPr/>
          </p:nvSpPr>
          <p:spPr bwMode="auto">
            <a:xfrm rot="10770422">
              <a:off x="6856" y="1696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53" name="AutoShape 32"/>
            <p:cNvSpPr>
              <a:spLocks noChangeArrowheads="1"/>
            </p:cNvSpPr>
            <p:nvPr/>
          </p:nvSpPr>
          <p:spPr bwMode="auto">
            <a:xfrm rot="10770422">
              <a:off x="5890" y="2027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6D81E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54" name="AutoShape 33"/>
            <p:cNvSpPr>
              <a:spLocks noChangeArrowheads="1"/>
            </p:cNvSpPr>
            <p:nvPr/>
          </p:nvSpPr>
          <p:spPr bwMode="auto">
            <a:xfrm rot="10770422">
              <a:off x="6810" y="2208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6D81E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55" name="AutoShape 34"/>
            <p:cNvSpPr>
              <a:spLocks noChangeArrowheads="1"/>
            </p:cNvSpPr>
            <p:nvPr/>
          </p:nvSpPr>
          <p:spPr bwMode="auto">
            <a:xfrm rot="10770422">
              <a:off x="6728" y="1960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6D81E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56" name="AutoShape 35"/>
            <p:cNvSpPr>
              <a:spLocks noChangeArrowheads="1"/>
            </p:cNvSpPr>
            <p:nvPr/>
          </p:nvSpPr>
          <p:spPr bwMode="auto">
            <a:xfrm rot="10770422">
              <a:off x="6130" y="2472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6D81E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57" name="AutoShape 36"/>
            <p:cNvSpPr>
              <a:spLocks noChangeArrowheads="1"/>
            </p:cNvSpPr>
            <p:nvPr/>
          </p:nvSpPr>
          <p:spPr bwMode="auto">
            <a:xfrm rot="10770422">
              <a:off x="6274" y="2640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6D81E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58" name="AutoShape 37"/>
            <p:cNvSpPr>
              <a:spLocks noChangeArrowheads="1"/>
            </p:cNvSpPr>
            <p:nvPr/>
          </p:nvSpPr>
          <p:spPr bwMode="auto">
            <a:xfrm rot="10770422">
              <a:off x="6599" y="2323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6D81E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59" name="AutoShape 38"/>
            <p:cNvSpPr>
              <a:spLocks noChangeArrowheads="1"/>
            </p:cNvSpPr>
            <p:nvPr/>
          </p:nvSpPr>
          <p:spPr bwMode="auto">
            <a:xfrm rot="10770422">
              <a:off x="6338" y="1896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60" name="AutoShape 39"/>
            <p:cNvSpPr>
              <a:spLocks noChangeArrowheads="1"/>
            </p:cNvSpPr>
            <p:nvPr/>
          </p:nvSpPr>
          <p:spPr bwMode="auto">
            <a:xfrm rot="10770422">
              <a:off x="6442" y="2328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6D81E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61" name="AutoShape 40"/>
            <p:cNvSpPr>
              <a:spLocks noChangeArrowheads="1"/>
            </p:cNvSpPr>
            <p:nvPr/>
          </p:nvSpPr>
          <p:spPr bwMode="auto">
            <a:xfrm>
              <a:off x="6288" y="2136"/>
              <a:ext cx="144" cy="144"/>
            </a:xfrm>
            <a:prstGeom prst="sun">
              <a:avLst>
                <a:gd name="adj" fmla="val 25000"/>
              </a:avLst>
            </a:prstGeom>
            <a:gradFill rotWithShape="0">
              <a:gsLst>
                <a:gs pos="0">
                  <a:srgbClr val="06D81E"/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62" name="AutoShape 41"/>
            <p:cNvSpPr>
              <a:spLocks noChangeArrowheads="1"/>
            </p:cNvSpPr>
            <p:nvPr/>
          </p:nvSpPr>
          <p:spPr bwMode="auto">
            <a:xfrm>
              <a:off x="6624" y="2520"/>
              <a:ext cx="144" cy="144"/>
            </a:xfrm>
            <a:prstGeom prst="sun">
              <a:avLst>
                <a:gd name="adj" fmla="val 25000"/>
              </a:avLst>
            </a:prstGeom>
            <a:gradFill rotWithShape="0">
              <a:gsLst>
                <a:gs pos="0">
                  <a:srgbClr val="06D81E"/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63" name="AutoShape 42"/>
            <p:cNvSpPr>
              <a:spLocks noChangeArrowheads="1"/>
            </p:cNvSpPr>
            <p:nvPr/>
          </p:nvSpPr>
          <p:spPr bwMode="auto">
            <a:xfrm>
              <a:off x="5976" y="1832"/>
              <a:ext cx="144" cy="144"/>
            </a:xfrm>
            <a:prstGeom prst="sun">
              <a:avLst>
                <a:gd name="adj" fmla="val 25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64" name="AutoShape 43"/>
            <p:cNvSpPr>
              <a:spLocks noChangeArrowheads="1"/>
            </p:cNvSpPr>
            <p:nvPr/>
          </p:nvSpPr>
          <p:spPr bwMode="auto">
            <a:xfrm>
              <a:off x="4248" y="2424"/>
              <a:ext cx="144" cy="144"/>
            </a:xfrm>
            <a:prstGeom prst="sun">
              <a:avLst>
                <a:gd name="adj" fmla="val 25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65" name="AutoShape 44"/>
            <p:cNvSpPr>
              <a:spLocks noChangeArrowheads="1"/>
            </p:cNvSpPr>
            <p:nvPr/>
          </p:nvSpPr>
          <p:spPr bwMode="auto">
            <a:xfrm>
              <a:off x="5960" y="2520"/>
              <a:ext cx="144" cy="144"/>
            </a:xfrm>
            <a:prstGeom prst="sun">
              <a:avLst>
                <a:gd name="adj" fmla="val 25000"/>
              </a:avLst>
            </a:prstGeom>
            <a:gradFill rotWithShape="0">
              <a:gsLst>
                <a:gs pos="0">
                  <a:srgbClr val="06D81E"/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66" name="AutoShape 45"/>
            <p:cNvSpPr>
              <a:spLocks noChangeArrowheads="1"/>
            </p:cNvSpPr>
            <p:nvPr/>
          </p:nvSpPr>
          <p:spPr bwMode="auto">
            <a:xfrm rot="-29579">
              <a:off x="5659" y="1059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67" name="AutoShape 46"/>
            <p:cNvSpPr>
              <a:spLocks noChangeArrowheads="1"/>
            </p:cNvSpPr>
            <p:nvPr/>
          </p:nvSpPr>
          <p:spPr bwMode="auto">
            <a:xfrm rot="-29579">
              <a:off x="4834" y="872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68" name="AutoShape 47"/>
            <p:cNvSpPr>
              <a:spLocks noChangeArrowheads="1"/>
            </p:cNvSpPr>
            <p:nvPr/>
          </p:nvSpPr>
          <p:spPr bwMode="auto">
            <a:xfrm rot="-29579">
              <a:off x="5066" y="728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69" name="AutoShape 48"/>
            <p:cNvSpPr>
              <a:spLocks noChangeArrowheads="1"/>
            </p:cNvSpPr>
            <p:nvPr/>
          </p:nvSpPr>
          <p:spPr bwMode="auto">
            <a:xfrm rot="-29579">
              <a:off x="4253" y="1222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70" name="AutoShape 49"/>
            <p:cNvSpPr>
              <a:spLocks noChangeArrowheads="1"/>
            </p:cNvSpPr>
            <p:nvPr/>
          </p:nvSpPr>
          <p:spPr bwMode="auto">
            <a:xfrm rot="-29579">
              <a:off x="4838" y="1800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71" name="AutoShape 50"/>
            <p:cNvSpPr>
              <a:spLocks noChangeArrowheads="1"/>
            </p:cNvSpPr>
            <p:nvPr/>
          </p:nvSpPr>
          <p:spPr bwMode="auto">
            <a:xfrm rot="-29579">
              <a:off x="6366" y="1360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72" name="AutoShape 51"/>
            <p:cNvSpPr>
              <a:spLocks noChangeArrowheads="1"/>
            </p:cNvSpPr>
            <p:nvPr/>
          </p:nvSpPr>
          <p:spPr bwMode="auto">
            <a:xfrm rot="-29579">
              <a:off x="6558" y="960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73" name="AutoShape 52"/>
            <p:cNvSpPr>
              <a:spLocks noChangeArrowheads="1"/>
            </p:cNvSpPr>
            <p:nvPr/>
          </p:nvSpPr>
          <p:spPr bwMode="auto">
            <a:xfrm rot="-29579">
              <a:off x="6214" y="687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74" name="AutoShape 53"/>
            <p:cNvSpPr>
              <a:spLocks noChangeArrowheads="1"/>
            </p:cNvSpPr>
            <p:nvPr/>
          </p:nvSpPr>
          <p:spPr bwMode="auto">
            <a:xfrm rot="-29579">
              <a:off x="6126" y="1536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75" name="AutoShape 54"/>
            <p:cNvSpPr>
              <a:spLocks noChangeArrowheads="1"/>
            </p:cNvSpPr>
            <p:nvPr/>
          </p:nvSpPr>
          <p:spPr bwMode="auto">
            <a:xfrm rot="-29579">
              <a:off x="5395" y="777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76" name="AutoShape 55"/>
            <p:cNvSpPr>
              <a:spLocks noChangeArrowheads="1"/>
            </p:cNvSpPr>
            <p:nvPr/>
          </p:nvSpPr>
          <p:spPr bwMode="auto">
            <a:xfrm rot="-29579">
              <a:off x="5838" y="864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77" name="AutoShape 56"/>
            <p:cNvSpPr>
              <a:spLocks noChangeArrowheads="1"/>
            </p:cNvSpPr>
            <p:nvPr/>
          </p:nvSpPr>
          <p:spPr bwMode="auto">
            <a:xfrm rot="-29579">
              <a:off x="5950" y="1207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78" name="AutoShape 57"/>
            <p:cNvSpPr>
              <a:spLocks noChangeArrowheads="1"/>
            </p:cNvSpPr>
            <p:nvPr/>
          </p:nvSpPr>
          <p:spPr bwMode="auto">
            <a:xfrm rot="-29579">
              <a:off x="6366" y="816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79" name="AutoShape 58"/>
            <p:cNvSpPr>
              <a:spLocks noChangeArrowheads="1"/>
            </p:cNvSpPr>
            <p:nvPr/>
          </p:nvSpPr>
          <p:spPr bwMode="auto">
            <a:xfrm rot="-29579">
              <a:off x="5654" y="832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80" name="AutoShape 59"/>
            <p:cNvSpPr>
              <a:spLocks noChangeArrowheads="1"/>
            </p:cNvSpPr>
            <p:nvPr/>
          </p:nvSpPr>
          <p:spPr bwMode="auto">
            <a:xfrm rot="-29579">
              <a:off x="6251" y="1057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81" name="AutoShape 60"/>
            <p:cNvSpPr>
              <a:spLocks noChangeArrowheads="1"/>
            </p:cNvSpPr>
            <p:nvPr/>
          </p:nvSpPr>
          <p:spPr bwMode="auto">
            <a:xfrm rot="-29579">
              <a:off x="6302" y="1647"/>
              <a:ext cx="145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7BFB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82" name="AutoShape 61"/>
            <p:cNvSpPr>
              <a:spLocks noChangeArrowheads="1"/>
            </p:cNvSpPr>
            <p:nvPr/>
          </p:nvSpPr>
          <p:spPr bwMode="auto">
            <a:xfrm rot="10800000">
              <a:off x="6560" y="1430"/>
              <a:ext cx="96" cy="96"/>
            </a:xfrm>
            <a:prstGeom prst="diamond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83" name="AutoShape 62"/>
            <p:cNvSpPr>
              <a:spLocks noChangeArrowheads="1"/>
            </p:cNvSpPr>
            <p:nvPr/>
          </p:nvSpPr>
          <p:spPr bwMode="auto">
            <a:xfrm rot="10800000">
              <a:off x="6224" y="1430"/>
              <a:ext cx="96" cy="96"/>
            </a:xfrm>
            <a:prstGeom prst="diamond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84" name="AutoShape 63"/>
            <p:cNvSpPr>
              <a:spLocks noChangeArrowheads="1"/>
            </p:cNvSpPr>
            <p:nvPr/>
          </p:nvSpPr>
          <p:spPr bwMode="auto">
            <a:xfrm rot="10800000">
              <a:off x="5152" y="1006"/>
              <a:ext cx="96" cy="96"/>
            </a:xfrm>
            <a:prstGeom prst="diamond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85" name="AutoShape 64"/>
            <p:cNvSpPr>
              <a:spLocks noChangeArrowheads="1"/>
            </p:cNvSpPr>
            <p:nvPr/>
          </p:nvSpPr>
          <p:spPr bwMode="auto">
            <a:xfrm rot="10800000">
              <a:off x="6128" y="998"/>
              <a:ext cx="96" cy="96"/>
            </a:xfrm>
            <a:prstGeom prst="diamond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86" name="AutoShape 65"/>
            <p:cNvSpPr>
              <a:spLocks noChangeArrowheads="1"/>
            </p:cNvSpPr>
            <p:nvPr/>
          </p:nvSpPr>
          <p:spPr bwMode="auto">
            <a:xfrm rot="10800000">
              <a:off x="5984" y="1478"/>
              <a:ext cx="96" cy="96"/>
            </a:xfrm>
            <a:prstGeom prst="diamond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87" name="AutoShape 66"/>
            <p:cNvSpPr>
              <a:spLocks noChangeArrowheads="1"/>
            </p:cNvSpPr>
            <p:nvPr/>
          </p:nvSpPr>
          <p:spPr bwMode="auto">
            <a:xfrm rot="10800000">
              <a:off x="6560" y="1190"/>
              <a:ext cx="96" cy="96"/>
            </a:xfrm>
            <a:prstGeom prst="diamond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88" name="AutoShape 67"/>
            <p:cNvSpPr>
              <a:spLocks noChangeArrowheads="1"/>
            </p:cNvSpPr>
            <p:nvPr/>
          </p:nvSpPr>
          <p:spPr bwMode="auto">
            <a:xfrm rot="10800000">
              <a:off x="6416" y="1046"/>
              <a:ext cx="96" cy="96"/>
            </a:xfrm>
            <a:prstGeom prst="diamond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89" name="AutoShape 68"/>
            <p:cNvSpPr>
              <a:spLocks noChangeArrowheads="1"/>
            </p:cNvSpPr>
            <p:nvPr/>
          </p:nvSpPr>
          <p:spPr bwMode="auto">
            <a:xfrm rot="10800000">
              <a:off x="5840" y="1334"/>
              <a:ext cx="96" cy="96"/>
            </a:xfrm>
            <a:prstGeom prst="diamond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90" name="AutoShape 69"/>
            <p:cNvSpPr>
              <a:spLocks noChangeArrowheads="1"/>
            </p:cNvSpPr>
            <p:nvPr/>
          </p:nvSpPr>
          <p:spPr bwMode="auto">
            <a:xfrm rot="10800000">
              <a:off x="6080" y="758"/>
              <a:ext cx="96" cy="96"/>
            </a:xfrm>
            <a:prstGeom prst="diamond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91" name="AutoShape 70"/>
            <p:cNvSpPr>
              <a:spLocks noChangeArrowheads="1"/>
            </p:cNvSpPr>
            <p:nvPr/>
          </p:nvSpPr>
          <p:spPr bwMode="auto">
            <a:xfrm rot="-29579">
              <a:off x="4283" y="1835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92" name="AutoShape 71"/>
            <p:cNvSpPr>
              <a:spLocks noChangeArrowheads="1"/>
            </p:cNvSpPr>
            <p:nvPr/>
          </p:nvSpPr>
          <p:spPr bwMode="auto">
            <a:xfrm rot="-29579">
              <a:off x="4760" y="1552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93" name="AutoShape 72"/>
            <p:cNvSpPr>
              <a:spLocks noChangeArrowheads="1"/>
            </p:cNvSpPr>
            <p:nvPr/>
          </p:nvSpPr>
          <p:spPr bwMode="auto">
            <a:xfrm rot="-29579">
              <a:off x="5200" y="1560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94" name="AutoShape 73"/>
            <p:cNvSpPr>
              <a:spLocks noChangeArrowheads="1"/>
            </p:cNvSpPr>
            <p:nvPr/>
          </p:nvSpPr>
          <p:spPr bwMode="auto">
            <a:xfrm rot="-29579">
              <a:off x="5024" y="1384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95" name="AutoShape 74"/>
            <p:cNvSpPr>
              <a:spLocks noChangeArrowheads="1"/>
            </p:cNvSpPr>
            <p:nvPr/>
          </p:nvSpPr>
          <p:spPr bwMode="auto">
            <a:xfrm rot="-29579">
              <a:off x="6139" y="2259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6D81E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96" name="AutoShape 75"/>
            <p:cNvSpPr>
              <a:spLocks noChangeArrowheads="1"/>
            </p:cNvSpPr>
            <p:nvPr/>
          </p:nvSpPr>
          <p:spPr bwMode="auto">
            <a:xfrm rot="-29579">
              <a:off x="4496" y="1824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97" name="AutoShape 76"/>
            <p:cNvSpPr>
              <a:spLocks noChangeArrowheads="1"/>
            </p:cNvSpPr>
            <p:nvPr/>
          </p:nvSpPr>
          <p:spPr bwMode="auto">
            <a:xfrm rot="-29579">
              <a:off x="4658" y="1825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98" name="AutoShape 77"/>
            <p:cNvSpPr>
              <a:spLocks noChangeArrowheads="1"/>
            </p:cNvSpPr>
            <p:nvPr/>
          </p:nvSpPr>
          <p:spPr bwMode="auto">
            <a:xfrm rot="-29579">
              <a:off x="5553" y="1232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899" name="AutoShape 78"/>
            <p:cNvSpPr>
              <a:spLocks noChangeArrowheads="1"/>
            </p:cNvSpPr>
            <p:nvPr/>
          </p:nvSpPr>
          <p:spPr bwMode="auto">
            <a:xfrm rot="-29579">
              <a:off x="4520" y="1609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900" name="AutoShape 79"/>
            <p:cNvSpPr>
              <a:spLocks noChangeArrowheads="1"/>
            </p:cNvSpPr>
            <p:nvPr/>
          </p:nvSpPr>
          <p:spPr bwMode="auto">
            <a:xfrm rot="-29579">
              <a:off x="4514" y="1393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901" name="AutoShape 80"/>
            <p:cNvSpPr>
              <a:spLocks noChangeArrowheads="1"/>
            </p:cNvSpPr>
            <p:nvPr/>
          </p:nvSpPr>
          <p:spPr bwMode="auto">
            <a:xfrm rot="-29579">
              <a:off x="5040" y="1144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902" name="AutoShape 81"/>
            <p:cNvSpPr>
              <a:spLocks noChangeArrowheads="1"/>
            </p:cNvSpPr>
            <p:nvPr/>
          </p:nvSpPr>
          <p:spPr bwMode="auto">
            <a:xfrm rot="-29579">
              <a:off x="5392" y="984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903" name="AutoShape 82"/>
            <p:cNvSpPr>
              <a:spLocks noChangeArrowheads="1"/>
            </p:cNvSpPr>
            <p:nvPr/>
          </p:nvSpPr>
          <p:spPr bwMode="auto">
            <a:xfrm rot="-29579">
              <a:off x="4516" y="957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904" name="AutoShape 83"/>
            <p:cNvSpPr>
              <a:spLocks noChangeArrowheads="1"/>
            </p:cNvSpPr>
            <p:nvPr/>
          </p:nvSpPr>
          <p:spPr bwMode="auto">
            <a:xfrm rot="-29579">
              <a:off x="4992" y="1920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905" name="AutoShape 84"/>
            <p:cNvSpPr>
              <a:spLocks noChangeArrowheads="1"/>
            </p:cNvSpPr>
            <p:nvPr/>
          </p:nvSpPr>
          <p:spPr bwMode="auto">
            <a:xfrm rot="-29579">
              <a:off x="4792" y="1168"/>
              <a:ext cx="113" cy="1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906" name="AutoShape 85"/>
            <p:cNvSpPr>
              <a:spLocks noChangeArrowheads="1"/>
            </p:cNvSpPr>
            <p:nvPr/>
          </p:nvSpPr>
          <p:spPr bwMode="auto">
            <a:xfrm rot="10800000">
              <a:off x="5012" y="1670"/>
              <a:ext cx="144" cy="144"/>
            </a:xfrm>
            <a:prstGeom prst="sun">
              <a:avLst>
                <a:gd name="adj" fmla="val 25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907" name="AutoShape 86"/>
            <p:cNvSpPr>
              <a:spLocks noChangeArrowheads="1"/>
            </p:cNvSpPr>
            <p:nvPr/>
          </p:nvSpPr>
          <p:spPr bwMode="auto">
            <a:xfrm rot="10800000">
              <a:off x="4676" y="1287"/>
              <a:ext cx="144" cy="144"/>
            </a:xfrm>
            <a:prstGeom prst="sun">
              <a:avLst>
                <a:gd name="adj" fmla="val 25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908" name="AutoShape 87"/>
            <p:cNvSpPr>
              <a:spLocks noChangeArrowheads="1"/>
            </p:cNvSpPr>
            <p:nvPr/>
          </p:nvSpPr>
          <p:spPr bwMode="auto">
            <a:xfrm rot="10800000">
              <a:off x="5204" y="1958"/>
              <a:ext cx="144" cy="144"/>
            </a:xfrm>
            <a:prstGeom prst="sun">
              <a:avLst>
                <a:gd name="adj" fmla="val 25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909" name="AutoShape 88"/>
            <p:cNvSpPr>
              <a:spLocks noChangeArrowheads="1"/>
            </p:cNvSpPr>
            <p:nvPr/>
          </p:nvSpPr>
          <p:spPr bwMode="auto">
            <a:xfrm rot="10800000">
              <a:off x="5692" y="1798"/>
              <a:ext cx="144" cy="144"/>
            </a:xfrm>
            <a:prstGeom prst="sun">
              <a:avLst>
                <a:gd name="adj" fmla="val 25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910" name="AutoShape 89"/>
            <p:cNvSpPr>
              <a:spLocks noChangeArrowheads="1"/>
            </p:cNvSpPr>
            <p:nvPr/>
          </p:nvSpPr>
          <p:spPr bwMode="auto">
            <a:xfrm rot="10800000">
              <a:off x="5348" y="1286"/>
              <a:ext cx="144" cy="144"/>
            </a:xfrm>
            <a:prstGeom prst="sun">
              <a:avLst>
                <a:gd name="adj" fmla="val 25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911" name="AutoShape 90"/>
            <p:cNvSpPr>
              <a:spLocks noChangeArrowheads="1"/>
            </p:cNvSpPr>
            <p:nvPr/>
          </p:nvSpPr>
          <p:spPr bwMode="auto">
            <a:xfrm>
              <a:off x="4136" y="2200"/>
              <a:ext cx="144" cy="144"/>
            </a:xfrm>
            <a:prstGeom prst="sun">
              <a:avLst>
                <a:gd name="adj" fmla="val 25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912" name="AutoShape 91"/>
            <p:cNvSpPr>
              <a:spLocks noChangeArrowheads="1"/>
            </p:cNvSpPr>
            <p:nvPr/>
          </p:nvSpPr>
          <p:spPr bwMode="auto">
            <a:xfrm>
              <a:off x="4616" y="2056"/>
              <a:ext cx="144" cy="144"/>
            </a:xfrm>
            <a:prstGeom prst="sun">
              <a:avLst>
                <a:gd name="adj" fmla="val 25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913" name="AutoShape 92"/>
            <p:cNvSpPr>
              <a:spLocks noChangeArrowheads="1"/>
            </p:cNvSpPr>
            <p:nvPr/>
          </p:nvSpPr>
          <p:spPr bwMode="auto">
            <a:xfrm>
              <a:off x="6128" y="1200"/>
              <a:ext cx="144" cy="144"/>
            </a:xfrm>
            <a:prstGeom prst="sun">
              <a:avLst>
                <a:gd name="adj" fmla="val 25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914" name="AutoShape 93"/>
            <p:cNvSpPr>
              <a:spLocks noChangeArrowheads="1"/>
            </p:cNvSpPr>
            <p:nvPr/>
          </p:nvSpPr>
          <p:spPr bwMode="auto">
            <a:xfrm>
              <a:off x="4992" y="2200"/>
              <a:ext cx="144" cy="144"/>
            </a:xfrm>
            <a:prstGeom prst="sun">
              <a:avLst>
                <a:gd name="adj" fmla="val 25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915" name="AutoShape 94"/>
            <p:cNvSpPr>
              <a:spLocks noChangeArrowheads="1"/>
            </p:cNvSpPr>
            <p:nvPr/>
          </p:nvSpPr>
          <p:spPr bwMode="auto">
            <a:xfrm>
              <a:off x="6512" y="1856"/>
              <a:ext cx="144" cy="144"/>
            </a:xfrm>
            <a:prstGeom prst="sun">
              <a:avLst>
                <a:gd name="adj" fmla="val 2500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06D81E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916" name="AutoShape 95"/>
            <p:cNvSpPr>
              <a:spLocks noChangeArrowheads="1"/>
            </p:cNvSpPr>
            <p:nvPr/>
          </p:nvSpPr>
          <p:spPr bwMode="auto">
            <a:xfrm>
              <a:off x="5736" y="2016"/>
              <a:ext cx="144" cy="144"/>
            </a:xfrm>
            <a:prstGeom prst="sun">
              <a:avLst>
                <a:gd name="adj" fmla="val 25000"/>
              </a:avLst>
            </a:prstGeom>
            <a:gradFill rotWithShape="0">
              <a:gsLst>
                <a:gs pos="0">
                  <a:srgbClr val="06D81E"/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  <p:sp>
          <p:nvSpPr>
            <p:cNvPr id="34917" name="AutoShape 96"/>
            <p:cNvSpPr>
              <a:spLocks noChangeArrowheads="1"/>
            </p:cNvSpPr>
            <p:nvPr/>
          </p:nvSpPr>
          <p:spPr bwMode="auto">
            <a:xfrm>
              <a:off x="5216" y="2544"/>
              <a:ext cx="144" cy="144"/>
            </a:xfrm>
            <a:prstGeom prst="sun">
              <a:avLst>
                <a:gd name="adj" fmla="val 25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Skia"/>
                <a:ea typeface="Skia"/>
                <a:cs typeface="Skia"/>
              </a:endParaRPr>
            </a:p>
          </p:txBody>
        </p:sp>
      </p:grpSp>
      <p:sp>
        <p:nvSpPr>
          <p:cNvPr id="34823" name="Text Box 98"/>
          <p:cNvSpPr txBox="1">
            <a:spLocks noChangeArrowheads="1"/>
          </p:cNvSpPr>
          <p:nvPr/>
        </p:nvSpPr>
        <p:spPr bwMode="auto">
          <a:xfrm>
            <a:off x="293688" y="5580063"/>
            <a:ext cx="8826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kia"/>
                <a:ea typeface="Skia"/>
                <a:cs typeface="Skia"/>
              </a:rPr>
              <a:t>Le cône de croissance intègre les signaux pour adopter une réponse unique</a:t>
            </a:r>
          </a:p>
        </p:txBody>
      </p:sp>
      <p:sp>
        <p:nvSpPr>
          <p:cNvPr id="34824" name="Text Box 98"/>
          <p:cNvSpPr txBox="1">
            <a:spLocks noChangeArrowheads="1"/>
          </p:cNvSpPr>
          <p:nvPr/>
        </p:nvSpPr>
        <p:spPr bwMode="auto">
          <a:xfrm>
            <a:off x="317500" y="6130925"/>
            <a:ext cx="8720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kia"/>
                <a:ea typeface="Skia"/>
                <a:cs typeface="Skia"/>
              </a:rPr>
              <a:t>Principale question de l’actualité des recherches sur la navigation axonale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ChangeArrowheads="1"/>
          </p:cNvSpPr>
          <p:nvPr/>
        </p:nvSpPr>
        <p:spPr bwMode="auto">
          <a:xfrm>
            <a:off x="109538" y="0"/>
            <a:ext cx="105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  <a:ea typeface="Skia"/>
                <a:cs typeface="Skia"/>
              </a:rPr>
              <a:t>Part. 2</a:t>
            </a:r>
            <a:endParaRPr lang="en-US" sz="2400">
              <a:latin typeface="Skia"/>
              <a:ea typeface="Skia"/>
              <a:cs typeface="Ski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3" name="ZoneTexte 10"/>
          <p:cNvSpPr txBox="1">
            <a:spLocks noChangeArrowheads="1"/>
          </p:cNvSpPr>
          <p:nvPr/>
        </p:nvSpPr>
        <p:spPr bwMode="auto">
          <a:xfrm>
            <a:off x="1157288" y="161925"/>
            <a:ext cx="7567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Remodelage des circuits</a:t>
            </a:r>
          </a:p>
        </p:txBody>
      </p:sp>
      <p:sp>
        <p:nvSpPr>
          <p:cNvPr id="35844" name="ZoneTexte 11"/>
          <p:cNvSpPr txBox="1">
            <a:spLocks noChangeArrowheads="1"/>
          </p:cNvSpPr>
          <p:nvPr/>
        </p:nvSpPr>
        <p:spPr bwMode="auto">
          <a:xfrm>
            <a:off x="2171700" y="5786438"/>
            <a:ext cx="5092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Phénomène d’éxubérance initiale</a:t>
            </a:r>
          </a:p>
        </p:txBody>
      </p:sp>
      <p:sp>
        <p:nvSpPr>
          <p:cNvPr id="35845" name="ZoneTexte 12"/>
          <p:cNvSpPr txBox="1">
            <a:spLocks noChangeArrowheads="1"/>
          </p:cNvSpPr>
          <p:nvPr/>
        </p:nvSpPr>
        <p:spPr bwMode="auto">
          <a:xfrm>
            <a:off x="617538" y="2387600"/>
            <a:ext cx="81073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Techniques de traçage des connexions au cours du développement:</a:t>
            </a:r>
          </a:p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 </a:t>
            </a:r>
          </a:p>
          <a:p>
            <a:pPr algn="ctr"/>
            <a:r>
              <a:rPr lang="en-US" sz="2400">
                <a:latin typeface="Skia"/>
                <a:ea typeface="Skia"/>
                <a:cs typeface="Skia"/>
              </a:rPr>
              <a:t>Les neurones envoient des axones vers un nombre de térritoires cibles supérieur à celui requis pour le fonctionnement normal du système nerveux</a:t>
            </a:r>
          </a:p>
          <a:p>
            <a:pPr algn="ctr"/>
            <a:endParaRPr lang="en-US" sz="2400">
              <a:latin typeface="Skia"/>
              <a:ea typeface="Skia"/>
              <a:cs typeface="Skia"/>
            </a:endParaRPr>
          </a:p>
          <a:p>
            <a:pPr algn="ctr"/>
            <a:r>
              <a:rPr lang="en-US" sz="2400">
                <a:latin typeface="Skia"/>
                <a:ea typeface="Skia"/>
                <a:cs typeface="Skia"/>
              </a:rPr>
              <a:t>L’axone émet des branches terminales qui contactent plus de cellules cibles qu’il n’en faut</a:t>
            </a:r>
          </a:p>
        </p:txBody>
      </p:sp>
      <p:pic>
        <p:nvPicPr>
          <p:cNvPr id="35846" name="Picture 5" descr="question intro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812800"/>
            <a:ext cx="2498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ChangeArrowheads="1"/>
          </p:cNvSpPr>
          <p:nvPr/>
        </p:nvSpPr>
        <p:spPr bwMode="auto">
          <a:xfrm>
            <a:off x="109538" y="0"/>
            <a:ext cx="105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  <a:ea typeface="Skia"/>
                <a:cs typeface="Skia"/>
              </a:rPr>
              <a:t>Part. 2</a:t>
            </a:r>
            <a:endParaRPr lang="en-US" sz="2400">
              <a:latin typeface="Skia"/>
              <a:ea typeface="Skia"/>
              <a:cs typeface="Ski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67" name="ZoneTexte 10"/>
          <p:cNvSpPr txBox="1">
            <a:spLocks noChangeArrowheads="1"/>
          </p:cNvSpPr>
          <p:nvPr/>
        </p:nvSpPr>
        <p:spPr bwMode="auto">
          <a:xfrm>
            <a:off x="1157288" y="161925"/>
            <a:ext cx="7567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Remodelage des circuits</a:t>
            </a:r>
          </a:p>
        </p:txBody>
      </p:sp>
      <p:pic>
        <p:nvPicPr>
          <p:cNvPr id="36868" name="Imag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" y="1452563"/>
            <a:ext cx="7877175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ZoneTexte 14"/>
          <p:cNvSpPr txBox="1">
            <a:spLocks noChangeArrowheads="1"/>
          </p:cNvSpPr>
          <p:nvPr/>
        </p:nvSpPr>
        <p:spPr bwMode="auto">
          <a:xfrm>
            <a:off x="865188" y="990600"/>
            <a:ext cx="7567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Les circuits de la vision</a:t>
            </a:r>
          </a:p>
        </p:txBody>
      </p:sp>
      <p:sp>
        <p:nvSpPr>
          <p:cNvPr id="36870" name="ZoneTexte 16"/>
          <p:cNvSpPr txBox="1">
            <a:spLocks noChangeArrowheads="1"/>
          </p:cNvSpPr>
          <p:nvPr/>
        </p:nvSpPr>
        <p:spPr bwMode="auto">
          <a:xfrm>
            <a:off x="-254000" y="2171700"/>
            <a:ext cx="226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Skia"/>
                <a:ea typeface="Skia"/>
                <a:cs typeface="Skia"/>
              </a:rPr>
              <a:t>Cortex </a:t>
            </a:r>
          </a:p>
          <a:p>
            <a:pPr algn="ctr"/>
            <a:r>
              <a:rPr lang="en-US" sz="2400" b="1">
                <a:solidFill>
                  <a:srgbClr val="0000FF"/>
                </a:solidFill>
                <a:latin typeface="Skia"/>
                <a:ea typeface="Skia"/>
                <a:cs typeface="Skia"/>
              </a:rPr>
              <a:t>cérébral</a:t>
            </a:r>
          </a:p>
        </p:txBody>
      </p:sp>
      <p:sp>
        <p:nvSpPr>
          <p:cNvPr id="36871" name="ZoneTexte 17"/>
          <p:cNvSpPr txBox="1">
            <a:spLocks noChangeArrowheads="1"/>
          </p:cNvSpPr>
          <p:nvPr/>
        </p:nvSpPr>
        <p:spPr bwMode="auto">
          <a:xfrm>
            <a:off x="-127000" y="3505200"/>
            <a:ext cx="1893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Skia"/>
                <a:ea typeface="Skia"/>
                <a:cs typeface="Skia"/>
              </a:rPr>
              <a:t>relai</a:t>
            </a:r>
          </a:p>
        </p:txBody>
      </p:sp>
      <p:sp>
        <p:nvSpPr>
          <p:cNvPr id="36872" name="ZoneTexte 18"/>
          <p:cNvSpPr txBox="1">
            <a:spLocks noChangeArrowheads="1"/>
          </p:cNvSpPr>
          <p:nvPr/>
        </p:nvSpPr>
        <p:spPr bwMode="auto">
          <a:xfrm>
            <a:off x="661988" y="5956300"/>
            <a:ext cx="8062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Skia"/>
                <a:ea typeface="Skia"/>
                <a:cs typeface="Skia"/>
              </a:rPr>
              <a:t>Ségrégation progressive des projections gauches et droites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ChangeArrowheads="1"/>
          </p:cNvSpPr>
          <p:nvPr/>
        </p:nvSpPr>
        <p:spPr bwMode="auto">
          <a:xfrm>
            <a:off x="109538" y="0"/>
            <a:ext cx="105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  <a:ea typeface="Skia"/>
                <a:cs typeface="Skia"/>
              </a:rPr>
              <a:t>Part. 2</a:t>
            </a:r>
            <a:endParaRPr lang="en-US" sz="2400">
              <a:latin typeface="Skia"/>
              <a:ea typeface="Skia"/>
              <a:cs typeface="Ski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ZoneTexte 10"/>
          <p:cNvSpPr txBox="1">
            <a:spLocks noChangeArrowheads="1"/>
          </p:cNvSpPr>
          <p:nvPr/>
        </p:nvSpPr>
        <p:spPr bwMode="auto">
          <a:xfrm>
            <a:off x="1157288" y="161925"/>
            <a:ext cx="7567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Remodelage des circuits</a:t>
            </a:r>
          </a:p>
        </p:txBody>
      </p:sp>
      <p:pic>
        <p:nvPicPr>
          <p:cNvPr id="37892" name="Imag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200" y="1690688"/>
            <a:ext cx="5727700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ZoneTexte 6"/>
          <p:cNvSpPr txBox="1">
            <a:spLocks noChangeArrowheads="1"/>
          </p:cNvSpPr>
          <p:nvPr/>
        </p:nvSpPr>
        <p:spPr bwMode="auto">
          <a:xfrm>
            <a:off x="1447800" y="952500"/>
            <a:ext cx="6286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Circuits du cortex cérébral</a:t>
            </a:r>
          </a:p>
        </p:txBody>
      </p:sp>
      <p:sp>
        <p:nvSpPr>
          <p:cNvPr id="12" name="Ellipse 11"/>
          <p:cNvSpPr/>
          <p:nvPr/>
        </p:nvSpPr>
        <p:spPr>
          <a:xfrm>
            <a:off x="3251200" y="2108200"/>
            <a:ext cx="508000" cy="215900"/>
          </a:xfrm>
          <a:prstGeom prst="ellipse">
            <a:avLst/>
          </a:prstGeom>
          <a:noFill/>
          <a:ln w="28575" cap="flat" cmpd="sng" algn="ctr">
            <a:solidFill>
              <a:srgbClr val="802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4127500" y="1962150"/>
            <a:ext cx="508000" cy="215900"/>
          </a:xfrm>
          <a:prstGeom prst="ellipse">
            <a:avLst/>
          </a:prstGeom>
          <a:noFill/>
          <a:ln w="28575" cap="flat" cmpd="sng" algn="ctr">
            <a:solidFill>
              <a:srgbClr val="802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6" name="ZoneTexte 13"/>
          <p:cNvSpPr txBox="1">
            <a:spLocks noChangeArrowheads="1"/>
          </p:cNvSpPr>
          <p:nvPr/>
        </p:nvSpPr>
        <p:spPr bwMode="auto">
          <a:xfrm>
            <a:off x="6259513" y="3225800"/>
            <a:ext cx="2617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Skia"/>
                <a:ea typeface="Skia"/>
                <a:cs typeface="Skia"/>
              </a:rPr>
              <a:t>Collatérales d’axones</a:t>
            </a:r>
          </a:p>
        </p:txBody>
      </p:sp>
      <p:sp>
        <p:nvSpPr>
          <p:cNvPr id="37897" name="ZoneTexte 14"/>
          <p:cNvSpPr txBox="1">
            <a:spLocks noChangeArrowheads="1"/>
          </p:cNvSpPr>
          <p:nvPr/>
        </p:nvSpPr>
        <p:spPr bwMode="auto">
          <a:xfrm>
            <a:off x="5391150" y="4711700"/>
            <a:ext cx="468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Skia"/>
                <a:ea typeface="Skia"/>
                <a:cs typeface="Skia"/>
              </a:rPr>
              <a:t>Élimination/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Skia"/>
                <a:ea typeface="Skia"/>
                <a:cs typeface="Skia"/>
              </a:rPr>
              <a:t>stabilisation sélective</a:t>
            </a:r>
          </a:p>
        </p:txBody>
      </p:sp>
      <p:sp>
        <p:nvSpPr>
          <p:cNvPr id="16" name="Ellipse 15"/>
          <p:cNvSpPr/>
          <p:nvPr/>
        </p:nvSpPr>
        <p:spPr>
          <a:xfrm>
            <a:off x="1993900" y="5381625"/>
            <a:ext cx="508000" cy="215900"/>
          </a:xfrm>
          <a:prstGeom prst="ellipse">
            <a:avLst/>
          </a:prstGeom>
          <a:noFill/>
          <a:ln w="28575" cap="flat" cmpd="sng" algn="ctr">
            <a:solidFill>
              <a:srgbClr val="802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5505450" y="5260975"/>
            <a:ext cx="508000" cy="215900"/>
          </a:xfrm>
          <a:prstGeom prst="ellipse">
            <a:avLst/>
          </a:prstGeom>
          <a:noFill/>
          <a:ln w="28575" cap="flat" cmpd="sng" algn="ctr">
            <a:solidFill>
              <a:srgbClr val="802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ChangeArrowheads="1"/>
          </p:cNvSpPr>
          <p:nvPr/>
        </p:nvSpPr>
        <p:spPr bwMode="auto">
          <a:xfrm>
            <a:off x="109538" y="0"/>
            <a:ext cx="105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  <a:ea typeface="Skia"/>
                <a:cs typeface="Skia"/>
              </a:rPr>
              <a:t>Part. 2</a:t>
            </a:r>
            <a:endParaRPr lang="en-US" sz="2400">
              <a:latin typeface="Skia"/>
              <a:ea typeface="Skia"/>
              <a:cs typeface="Ski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15" name="ZoneTexte 10"/>
          <p:cNvSpPr txBox="1">
            <a:spLocks noChangeArrowheads="1"/>
          </p:cNvSpPr>
          <p:nvPr/>
        </p:nvSpPr>
        <p:spPr bwMode="auto">
          <a:xfrm>
            <a:off x="1157288" y="161925"/>
            <a:ext cx="7567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Remodelage des circuits</a:t>
            </a:r>
          </a:p>
        </p:txBody>
      </p:sp>
      <p:pic>
        <p:nvPicPr>
          <p:cNvPr id="38916" name="Imag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88" y="3124200"/>
            <a:ext cx="7289800" cy="3582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8917" name="ZoneTexte 9"/>
          <p:cNvSpPr txBox="1">
            <a:spLocks noChangeArrowheads="1"/>
          </p:cNvSpPr>
          <p:nvPr/>
        </p:nvSpPr>
        <p:spPr bwMode="auto">
          <a:xfrm>
            <a:off x="839788" y="822325"/>
            <a:ext cx="756761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Mécanisme moléculaire des remodelages</a:t>
            </a:r>
          </a:p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Processus dégénératif</a:t>
            </a:r>
          </a:p>
          <a:p>
            <a:pPr algn="ctr"/>
            <a:r>
              <a:rPr lang="en-US" sz="2000">
                <a:latin typeface="Skia"/>
                <a:ea typeface="Skia"/>
                <a:cs typeface="Skia"/>
              </a:rPr>
              <a:t>Déstabilisation du cytoskelette axonal</a:t>
            </a:r>
          </a:p>
          <a:p>
            <a:pPr algn="ctr"/>
            <a:r>
              <a:rPr lang="en-US" sz="2000">
                <a:latin typeface="Skia"/>
                <a:ea typeface="Skia"/>
                <a:cs typeface="Skia"/>
              </a:rPr>
              <a:t>Segmentation de l’axone exubérant</a:t>
            </a:r>
          </a:p>
          <a:p>
            <a:pPr algn="ctr"/>
            <a:r>
              <a:rPr lang="en-US" sz="2000">
                <a:latin typeface="Skia"/>
                <a:ea typeface="Skia"/>
                <a:cs typeface="Skia"/>
              </a:rPr>
              <a:t>Désassemblage et dégradation des protéines par le protéasome</a:t>
            </a:r>
          </a:p>
          <a:p>
            <a:pPr algn="ctr"/>
            <a:endParaRPr lang="en-US" sz="2000">
              <a:latin typeface="Skia"/>
              <a:ea typeface="Skia"/>
              <a:cs typeface="Skia"/>
            </a:endParaRPr>
          </a:p>
        </p:txBody>
      </p:sp>
      <p:sp>
        <p:nvSpPr>
          <p:cNvPr id="38918" name="ZoneTexte 11"/>
          <p:cNvSpPr txBox="1">
            <a:spLocks noChangeArrowheads="1"/>
          </p:cNvSpPr>
          <p:nvPr/>
        </p:nvSpPr>
        <p:spPr bwMode="auto">
          <a:xfrm>
            <a:off x="5322888" y="2754313"/>
            <a:ext cx="3821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Skia"/>
                <a:ea typeface="Skia"/>
                <a:cs typeface="Skia"/>
              </a:rPr>
              <a:t>Low and Cheng, 2006</a:t>
            </a:r>
            <a:endParaRPr lang="en-US" i="1">
              <a:latin typeface="Skia"/>
              <a:ea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oneTexte 7"/>
          <p:cNvSpPr txBox="1">
            <a:spLocks noChangeArrowheads="1"/>
          </p:cNvSpPr>
          <p:nvPr/>
        </p:nvSpPr>
        <p:spPr bwMode="auto">
          <a:xfrm>
            <a:off x="1120775" y="153988"/>
            <a:ext cx="73882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Pathologies</a:t>
            </a:r>
          </a:p>
          <a:p>
            <a:pPr algn="ctr"/>
            <a:endParaRPr lang="en-US" sz="2400" b="1">
              <a:latin typeface="Skia"/>
              <a:ea typeface="Skia"/>
              <a:cs typeface="Skia"/>
            </a:endParaRPr>
          </a:p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potentialités d’ applications thérapeutiques</a:t>
            </a:r>
          </a:p>
        </p:txBody>
      </p:sp>
      <p:sp>
        <p:nvSpPr>
          <p:cNvPr id="39938" name="Rectangle 8"/>
          <p:cNvSpPr>
            <a:spLocks noChangeArrowheads="1"/>
          </p:cNvSpPr>
          <p:nvPr/>
        </p:nvSpPr>
        <p:spPr bwMode="auto">
          <a:xfrm>
            <a:off x="109538" y="0"/>
            <a:ext cx="966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  <a:ea typeface="Skia"/>
                <a:cs typeface="Skia"/>
              </a:rPr>
              <a:t>Part.3</a:t>
            </a:r>
            <a:endParaRPr lang="en-US" sz="2400">
              <a:latin typeface="Skia"/>
              <a:ea typeface="Skia"/>
              <a:cs typeface="Skia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0" name="ZoneTexte 169"/>
          <p:cNvSpPr txBox="1">
            <a:spLocks noChangeArrowheads="1"/>
          </p:cNvSpPr>
          <p:nvPr/>
        </p:nvSpPr>
        <p:spPr bwMode="auto">
          <a:xfrm>
            <a:off x="1120775" y="3132138"/>
            <a:ext cx="7388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Skia"/>
                <a:ea typeface="Skia"/>
                <a:cs typeface="Skia"/>
              </a:rPr>
              <a:t>Réparation du système nerveux central lésé</a:t>
            </a:r>
          </a:p>
        </p:txBody>
      </p:sp>
      <p:sp>
        <p:nvSpPr>
          <p:cNvPr id="39941" name="Rectangle 171"/>
          <p:cNvSpPr>
            <a:spLocks noChangeArrowheads="1"/>
          </p:cNvSpPr>
          <p:nvPr/>
        </p:nvSpPr>
        <p:spPr bwMode="auto">
          <a:xfrm>
            <a:off x="1536700" y="4483100"/>
            <a:ext cx="652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Skia"/>
                <a:ea typeface="Skia"/>
                <a:cs typeface="Skia"/>
              </a:rPr>
              <a:t>Reconstruction des connexions nerveuses</a:t>
            </a:r>
          </a:p>
          <a:p>
            <a:pPr algn="ctr"/>
            <a:r>
              <a:rPr lang="en-US" sz="2400">
                <a:solidFill>
                  <a:srgbClr val="0000FF"/>
                </a:solidFill>
                <a:latin typeface="Skia"/>
                <a:ea typeface="Skia"/>
                <a:cs typeface="Skia"/>
              </a:rPr>
              <a:t>(thérapies cellulaires)</a:t>
            </a:r>
          </a:p>
        </p:txBody>
      </p:sp>
      <p:sp>
        <p:nvSpPr>
          <p:cNvPr id="39942" name="ZoneTexte 173"/>
          <p:cNvSpPr txBox="1">
            <a:spLocks noChangeArrowheads="1"/>
          </p:cNvSpPr>
          <p:nvPr/>
        </p:nvSpPr>
        <p:spPr bwMode="auto">
          <a:xfrm>
            <a:off x="1120775" y="2103438"/>
            <a:ext cx="7388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Skia"/>
                <a:ea typeface="Skia"/>
                <a:cs typeface="Skia"/>
              </a:rPr>
              <a:t>pathologies issues du guidage axonal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8"/>
          <p:cNvSpPr>
            <a:spLocks noChangeArrowheads="1"/>
          </p:cNvSpPr>
          <p:nvPr/>
        </p:nvSpPr>
        <p:spPr bwMode="auto">
          <a:xfrm>
            <a:off x="109538" y="0"/>
            <a:ext cx="104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  <a:ea typeface="Skia"/>
                <a:cs typeface="Skia"/>
              </a:rPr>
              <a:t>Part. 3</a:t>
            </a:r>
            <a:endParaRPr lang="en-US" sz="2400">
              <a:latin typeface="Skia"/>
              <a:ea typeface="Skia"/>
              <a:cs typeface="Skia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3" name="ZoneTexte 172"/>
          <p:cNvSpPr txBox="1">
            <a:spLocks noChangeArrowheads="1"/>
          </p:cNvSpPr>
          <p:nvPr/>
        </p:nvSpPr>
        <p:spPr bwMode="auto">
          <a:xfrm>
            <a:off x="1154113" y="215900"/>
            <a:ext cx="738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Skia"/>
                <a:ea typeface="Skia"/>
                <a:cs typeface="Skia"/>
              </a:rPr>
              <a:t>Pathologies issues du guidage axonal</a:t>
            </a:r>
          </a:p>
        </p:txBody>
      </p:sp>
      <p:sp>
        <p:nvSpPr>
          <p:cNvPr id="40964" name="ZoneTexte 11"/>
          <p:cNvSpPr txBox="1">
            <a:spLocks noChangeArrowheads="1"/>
          </p:cNvSpPr>
          <p:nvPr/>
        </p:nvSpPr>
        <p:spPr bwMode="auto">
          <a:xfrm>
            <a:off x="6132513" y="5932488"/>
            <a:ext cx="2409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Skia"/>
                <a:ea typeface="Skia"/>
                <a:cs typeface="Skia"/>
              </a:rPr>
              <a:t>Izzi et Charron, 2011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Skia"/>
                <a:ea typeface="Skia"/>
                <a:cs typeface="Skia"/>
              </a:rPr>
              <a:t>Nugent et al, 2012</a:t>
            </a:r>
          </a:p>
        </p:txBody>
      </p:sp>
      <p:sp>
        <p:nvSpPr>
          <p:cNvPr id="40965" name="ZoneTexte 38"/>
          <p:cNvSpPr txBox="1">
            <a:spLocks noChangeArrowheads="1"/>
          </p:cNvSpPr>
          <p:nvPr/>
        </p:nvSpPr>
        <p:spPr bwMode="auto">
          <a:xfrm>
            <a:off x="5002213" y="3052763"/>
            <a:ext cx="3540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Skia"/>
                <a:ea typeface="Skia"/>
                <a:cs typeface="Skia"/>
              </a:rPr>
              <a:t>certains faisceaux ne croisent plus la ligne médiane</a:t>
            </a:r>
          </a:p>
        </p:txBody>
      </p:sp>
      <p:grpSp>
        <p:nvGrpSpPr>
          <p:cNvPr id="40966" name="Grouper 44"/>
          <p:cNvGrpSpPr>
            <a:grpSpLocks/>
          </p:cNvGrpSpPr>
          <p:nvPr/>
        </p:nvGrpSpPr>
        <p:grpSpPr bwMode="auto">
          <a:xfrm>
            <a:off x="1665288" y="1587500"/>
            <a:ext cx="3238500" cy="4178300"/>
            <a:chOff x="2888918" y="1292009"/>
            <a:chExt cx="3238500" cy="4178301"/>
          </a:xfrm>
        </p:grpSpPr>
        <p:grpSp>
          <p:nvGrpSpPr>
            <p:cNvPr id="40969" name="Grouper 30"/>
            <p:cNvGrpSpPr>
              <a:grpSpLocks/>
            </p:cNvGrpSpPr>
            <p:nvPr/>
          </p:nvGrpSpPr>
          <p:grpSpPr bwMode="auto">
            <a:xfrm>
              <a:off x="2888918" y="1292009"/>
              <a:ext cx="3238500" cy="4178301"/>
              <a:chOff x="2012950" y="1009650"/>
              <a:chExt cx="3771900" cy="5022850"/>
            </a:xfrm>
          </p:grpSpPr>
          <p:sp>
            <p:nvSpPr>
              <p:cNvPr id="14" name="Forme libre 13"/>
              <p:cNvSpPr/>
              <p:nvPr/>
            </p:nvSpPr>
            <p:spPr>
              <a:xfrm>
                <a:off x="3898900" y="1009650"/>
                <a:ext cx="1885950" cy="5022850"/>
              </a:xfrm>
              <a:custGeom>
                <a:avLst/>
                <a:gdLst>
                  <a:gd name="connsiteX0" fmla="*/ 0 w 1885950"/>
                  <a:gd name="connsiteY0" fmla="*/ 209550 h 5022850"/>
                  <a:gd name="connsiteX1" fmla="*/ 584200 w 1885950"/>
                  <a:gd name="connsiteY1" fmla="*/ 6350 h 5022850"/>
                  <a:gd name="connsiteX2" fmla="*/ 1397000 w 1885950"/>
                  <a:gd name="connsiteY2" fmla="*/ 247650 h 5022850"/>
                  <a:gd name="connsiteX3" fmla="*/ 1803400 w 1885950"/>
                  <a:gd name="connsiteY3" fmla="*/ 971550 h 5022850"/>
                  <a:gd name="connsiteX4" fmla="*/ 1841500 w 1885950"/>
                  <a:gd name="connsiteY4" fmla="*/ 1898650 h 5022850"/>
                  <a:gd name="connsiteX5" fmla="*/ 1536700 w 1885950"/>
                  <a:gd name="connsiteY5" fmla="*/ 2673350 h 5022850"/>
                  <a:gd name="connsiteX6" fmla="*/ 1016000 w 1885950"/>
                  <a:gd name="connsiteY6" fmla="*/ 3016250 h 5022850"/>
                  <a:gd name="connsiteX7" fmla="*/ 584200 w 1885950"/>
                  <a:gd name="connsiteY7" fmla="*/ 3244850 h 5022850"/>
                  <a:gd name="connsiteX8" fmla="*/ 381000 w 1885950"/>
                  <a:gd name="connsiteY8" fmla="*/ 4298950 h 5022850"/>
                  <a:gd name="connsiteX9" fmla="*/ 381000 w 1885950"/>
                  <a:gd name="connsiteY9" fmla="*/ 5022850 h 5022850"/>
                  <a:gd name="connsiteX10" fmla="*/ 381000 w 1885950"/>
                  <a:gd name="connsiteY10" fmla="*/ 5022850 h 502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5950" h="5022850">
                    <a:moveTo>
                      <a:pt x="0" y="209550"/>
                    </a:moveTo>
                    <a:cubicBezTo>
                      <a:pt x="175683" y="104775"/>
                      <a:pt x="351367" y="0"/>
                      <a:pt x="584200" y="6350"/>
                    </a:cubicBezTo>
                    <a:cubicBezTo>
                      <a:pt x="817033" y="12700"/>
                      <a:pt x="1193800" y="86783"/>
                      <a:pt x="1397000" y="247650"/>
                    </a:cubicBezTo>
                    <a:cubicBezTo>
                      <a:pt x="1600200" y="408517"/>
                      <a:pt x="1729317" y="696383"/>
                      <a:pt x="1803400" y="971550"/>
                    </a:cubicBezTo>
                    <a:cubicBezTo>
                      <a:pt x="1877483" y="1246717"/>
                      <a:pt x="1885950" y="1615017"/>
                      <a:pt x="1841500" y="1898650"/>
                    </a:cubicBezTo>
                    <a:cubicBezTo>
                      <a:pt x="1797050" y="2182283"/>
                      <a:pt x="1674283" y="2487083"/>
                      <a:pt x="1536700" y="2673350"/>
                    </a:cubicBezTo>
                    <a:cubicBezTo>
                      <a:pt x="1399117" y="2859617"/>
                      <a:pt x="1174750" y="2921000"/>
                      <a:pt x="1016000" y="3016250"/>
                    </a:cubicBezTo>
                    <a:cubicBezTo>
                      <a:pt x="857250" y="3111500"/>
                      <a:pt x="690033" y="3031067"/>
                      <a:pt x="584200" y="3244850"/>
                    </a:cubicBezTo>
                    <a:cubicBezTo>
                      <a:pt x="478367" y="3458633"/>
                      <a:pt x="414867" y="4002617"/>
                      <a:pt x="381000" y="4298950"/>
                    </a:cubicBezTo>
                    <a:cubicBezTo>
                      <a:pt x="347133" y="4595283"/>
                      <a:pt x="381000" y="5022850"/>
                      <a:pt x="381000" y="5022850"/>
                    </a:cubicBezTo>
                    <a:lnTo>
                      <a:pt x="381000" y="5022850"/>
                    </a:lnTo>
                  </a:path>
                </a:pathLst>
              </a:custGeom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Forme libre 14"/>
              <p:cNvSpPr/>
              <p:nvPr/>
            </p:nvSpPr>
            <p:spPr>
              <a:xfrm flipH="1">
                <a:off x="2012950" y="1009650"/>
                <a:ext cx="1885950" cy="5022850"/>
              </a:xfrm>
              <a:custGeom>
                <a:avLst/>
                <a:gdLst>
                  <a:gd name="connsiteX0" fmla="*/ 0 w 1885950"/>
                  <a:gd name="connsiteY0" fmla="*/ 209550 h 5022850"/>
                  <a:gd name="connsiteX1" fmla="*/ 584200 w 1885950"/>
                  <a:gd name="connsiteY1" fmla="*/ 6350 h 5022850"/>
                  <a:gd name="connsiteX2" fmla="*/ 1397000 w 1885950"/>
                  <a:gd name="connsiteY2" fmla="*/ 247650 h 5022850"/>
                  <a:gd name="connsiteX3" fmla="*/ 1803400 w 1885950"/>
                  <a:gd name="connsiteY3" fmla="*/ 971550 h 5022850"/>
                  <a:gd name="connsiteX4" fmla="*/ 1841500 w 1885950"/>
                  <a:gd name="connsiteY4" fmla="*/ 1898650 h 5022850"/>
                  <a:gd name="connsiteX5" fmla="*/ 1536700 w 1885950"/>
                  <a:gd name="connsiteY5" fmla="*/ 2673350 h 5022850"/>
                  <a:gd name="connsiteX6" fmla="*/ 1016000 w 1885950"/>
                  <a:gd name="connsiteY6" fmla="*/ 3016250 h 5022850"/>
                  <a:gd name="connsiteX7" fmla="*/ 584200 w 1885950"/>
                  <a:gd name="connsiteY7" fmla="*/ 3244850 h 5022850"/>
                  <a:gd name="connsiteX8" fmla="*/ 381000 w 1885950"/>
                  <a:gd name="connsiteY8" fmla="*/ 4298950 h 5022850"/>
                  <a:gd name="connsiteX9" fmla="*/ 381000 w 1885950"/>
                  <a:gd name="connsiteY9" fmla="*/ 5022850 h 5022850"/>
                  <a:gd name="connsiteX10" fmla="*/ 381000 w 1885950"/>
                  <a:gd name="connsiteY10" fmla="*/ 5022850 h 502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5950" h="5022850">
                    <a:moveTo>
                      <a:pt x="0" y="209550"/>
                    </a:moveTo>
                    <a:cubicBezTo>
                      <a:pt x="175683" y="104775"/>
                      <a:pt x="351367" y="0"/>
                      <a:pt x="584200" y="6350"/>
                    </a:cubicBezTo>
                    <a:cubicBezTo>
                      <a:pt x="817033" y="12700"/>
                      <a:pt x="1193800" y="86783"/>
                      <a:pt x="1397000" y="247650"/>
                    </a:cubicBezTo>
                    <a:cubicBezTo>
                      <a:pt x="1600200" y="408517"/>
                      <a:pt x="1729317" y="696383"/>
                      <a:pt x="1803400" y="971550"/>
                    </a:cubicBezTo>
                    <a:cubicBezTo>
                      <a:pt x="1877483" y="1246717"/>
                      <a:pt x="1885950" y="1615017"/>
                      <a:pt x="1841500" y="1898650"/>
                    </a:cubicBezTo>
                    <a:cubicBezTo>
                      <a:pt x="1797050" y="2182283"/>
                      <a:pt x="1674283" y="2487083"/>
                      <a:pt x="1536700" y="2673350"/>
                    </a:cubicBezTo>
                    <a:cubicBezTo>
                      <a:pt x="1399117" y="2859617"/>
                      <a:pt x="1174750" y="2921000"/>
                      <a:pt x="1016000" y="3016250"/>
                    </a:cubicBezTo>
                    <a:cubicBezTo>
                      <a:pt x="857250" y="3111500"/>
                      <a:pt x="690033" y="3031067"/>
                      <a:pt x="584200" y="3244850"/>
                    </a:cubicBezTo>
                    <a:cubicBezTo>
                      <a:pt x="478367" y="3458633"/>
                      <a:pt x="414867" y="4002617"/>
                      <a:pt x="381000" y="4298950"/>
                    </a:cubicBezTo>
                    <a:cubicBezTo>
                      <a:pt x="347133" y="4595283"/>
                      <a:pt x="381000" y="5022850"/>
                      <a:pt x="381000" y="5022850"/>
                    </a:cubicBezTo>
                    <a:lnTo>
                      <a:pt x="381000" y="5022850"/>
                    </a:lnTo>
                  </a:path>
                </a:pathLst>
              </a:custGeom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Forme libre 15"/>
              <p:cNvSpPr/>
              <p:nvPr/>
            </p:nvSpPr>
            <p:spPr>
              <a:xfrm>
                <a:off x="3083503" y="1307357"/>
                <a:ext cx="1590115" cy="597323"/>
              </a:xfrm>
              <a:custGeom>
                <a:avLst/>
                <a:gdLst>
                  <a:gd name="connsiteX0" fmla="*/ 78317 w 1589617"/>
                  <a:gd name="connsiteY0" fmla="*/ 0 h 596900"/>
                  <a:gd name="connsiteX1" fmla="*/ 78317 w 1589617"/>
                  <a:gd name="connsiteY1" fmla="*/ 406400 h 596900"/>
                  <a:gd name="connsiteX2" fmla="*/ 548217 w 1589617"/>
                  <a:gd name="connsiteY2" fmla="*/ 469900 h 596900"/>
                  <a:gd name="connsiteX3" fmla="*/ 802217 w 1589617"/>
                  <a:gd name="connsiteY3" fmla="*/ 596900 h 596900"/>
                  <a:gd name="connsiteX4" fmla="*/ 1068917 w 1589617"/>
                  <a:gd name="connsiteY4" fmla="*/ 469900 h 596900"/>
                  <a:gd name="connsiteX5" fmla="*/ 1361017 w 1589617"/>
                  <a:gd name="connsiteY5" fmla="*/ 508000 h 596900"/>
                  <a:gd name="connsiteX6" fmla="*/ 1589617 w 1589617"/>
                  <a:gd name="connsiteY6" fmla="*/ 469900 h 596900"/>
                  <a:gd name="connsiteX7" fmla="*/ 1589617 w 1589617"/>
                  <a:gd name="connsiteY7" fmla="*/ 469900 h 59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89617" h="596900">
                    <a:moveTo>
                      <a:pt x="78317" y="0"/>
                    </a:moveTo>
                    <a:cubicBezTo>
                      <a:pt x="39158" y="164041"/>
                      <a:pt x="0" y="328083"/>
                      <a:pt x="78317" y="406400"/>
                    </a:cubicBezTo>
                    <a:cubicBezTo>
                      <a:pt x="156634" y="484717"/>
                      <a:pt x="427567" y="438150"/>
                      <a:pt x="548217" y="469900"/>
                    </a:cubicBezTo>
                    <a:cubicBezTo>
                      <a:pt x="668867" y="501650"/>
                      <a:pt x="715434" y="596900"/>
                      <a:pt x="802217" y="596900"/>
                    </a:cubicBezTo>
                    <a:cubicBezTo>
                      <a:pt x="889000" y="596900"/>
                      <a:pt x="975784" y="484717"/>
                      <a:pt x="1068917" y="469900"/>
                    </a:cubicBezTo>
                    <a:cubicBezTo>
                      <a:pt x="1162050" y="455083"/>
                      <a:pt x="1274234" y="508000"/>
                      <a:pt x="1361017" y="508000"/>
                    </a:cubicBezTo>
                    <a:cubicBezTo>
                      <a:pt x="1447800" y="508000"/>
                      <a:pt x="1589617" y="469900"/>
                      <a:pt x="1589617" y="469900"/>
                    </a:cubicBezTo>
                    <a:lnTo>
                      <a:pt x="1589617" y="46990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3020638" y="1211938"/>
                <a:ext cx="268101" cy="166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Forme libre 17"/>
              <p:cNvSpPr/>
              <p:nvPr/>
            </p:nvSpPr>
            <p:spPr>
              <a:xfrm>
                <a:off x="2545454" y="1486744"/>
                <a:ext cx="1619698" cy="4545756"/>
              </a:xfrm>
              <a:custGeom>
                <a:avLst/>
                <a:gdLst>
                  <a:gd name="connsiteX0" fmla="*/ 6350 w 1619250"/>
                  <a:gd name="connsiteY0" fmla="*/ 0 h 4546600"/>
                  <a:gd name="connsiteX1" fmla="*/ 57150 w 1619250"/>
                  <a:gd name="connsiteY1" fmla="*/ 711200 h 4546600"/>
                  <a:gd name="connsiteX2" fmla="*/ 349250 w 1619250"/>
                  <a:gd name="connsiteY2" fmla="*/ 1600200 h 4546600"/>
                  <a:gd name="connsiteX3" fmla="*/ 869950 w 1619250"/>
                  <a:gd name="connsiteY3" fmla="*/ 2247900 h 4546600"/>
                  <a:gd name="connsiteX4" fmla="*/ 1009650 w 1619250"/>
                  <a:gd name="connsiteY4" fmla="*/ 2717800 h 4546600"/>
                  <a:gd name="connsiteX5" fmla="*/ 1441450 w 1619250"/>
                  <a:gd name="connsiteY5" fmla="*/ 2946400 h 4546600"/>
                  <a:gd name="connsiteX6" fmla="*/ 1593850 w 1619250"/>
                  <a:gd name="connsiteY6" fmla="*/ 3149600 h 4546600"/>
                  <a:gd name="connsiteX7" fmla="*/ 1593850 w 1619250"/>
                  <a:gd name="connsiteY7" fmla="*/ 4546600 h 4546600"/>
                  <a:gd name="connsiteX8" fmla="*/ 1593850 w 1619250"/>
                  <a:gd name="connsiteY8" fmla="*/ 4546600 h 454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0" h="4546600">
                    <a:moveTo>
                      <a:pt x="6350" y="0"/>
                    </a:moveTo>
                    <a:cubicBezTo>
                      <a:pt x="3175" y="222250"/>
                      <a:pt x="0" y="444500"/>
                      <a:pt x="57150" y="711200"/>
                    </a:cubicBezTo>
                    <a:cubicBezTo>
                      <a:pt x="114300" y="977900"/>
                      <a:pt x="213783" y="1344083"/>
                      <a:pt x="349250" y="1600200"/>
                    </a:cubicBezTo>
                    <a:cubicBezTo>
                      <a:pt x="484717" y="1856317"/>
                      <a:pt x="759883" y="2061633"/>
                      <a:pt x="869950" y="2247900"/>
                    </a:cubicBezTo>
                    <a:cubicBezTo>
                      <a:pt x="980017" y="2434167"/>
                      <a:pt x="914400" y="2601383"/>
                      <a:pt x="1009650" y="2717800"/>
                    </a:cubicBezTo>
                    <a:cubicBezTo>
                      <a:pt x="1104900" y="2834217"/>
                      <a:pt x="1344083" y="2874433"/>
                      <a:pt x="1441450" y="2946400"/>
                    </a:cubicBezTo>
                    <a:cubicBezTo>
                      <a:pt x="1538817" y="3018367"/>
                      <a:pt x="1568450" y="2882900"/>
                      <a:pt x="1593850" y="3149600"/>
                    </a:cubicBezTo>
                    <a:cubicBezTo>
                      <a:pt x="1619250" y="3416300"/>
                      <a:pt x="1593850" y="4546600"/>
                      <a:pt x="1593850" y="4546600"/>
                    </a:cubicBezTo>
                    <a:lnTo>
                      <a:pt x="1593850" y="4546600"/>
                    </a:lnTo>
                  </a:path>
                </a:pathLst>
              </a:custGeom>
              <a:ln w="28575" cap="flat" cmpd="sng" algn="ctr">
                <a:solidFill>
                  <a:srgbClr val="802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Forme libre 18"/>
              <p:cNvSpPr/>
              <p:nvPr/>
            </p:nvSpPr>
            <p:spPr>
              <a:xfrm>
                <a:off x="3747284" y="3797790"/>
                <a:ext cx="367945" cy="309157"/>
              </a:xfrm>
              <a:custGeom>
                <a:avLst/>
                <a:gdLst>
                  <a:gd name="connsiteX0" fmla="*/ 0 w 368300"/>
                  <a:gd name="connsiteY0" fmla="*/ 0 h 309033"/>
                  <a:gd name="connsiteX1" fmla="*/ 101600 w 368300"/>
                  <a:gd name="connsiteY1" fmla="*/ 266700 h 309033"/>
                  <a:gd name="connsiteX2" fmla="*/ 368300 w 368300"/>
                  <a:gd name="connsiteY2" fmla="*/ 254000 h 309033"/>
                  <a:gd name="connsiteX3" fmla="*/ 368300 w 368300"/>
                  <a:gd name="connsiteY3" fmla="*/ 254000 h 309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300" h="309033">
                    <a:moveTo>
                      <a:pt x="0" y="0"/>
                    </a:moveTo>
                    <a:cubicBezTo>
                      <a:pt x="20108" y="112183"/>
                      <a:pt x="40217" y="224367"/>
                      <a:pt x="101600" y="266700"/>
                    </a:cubicBezTo>
                    <a:cubicBezTo>
                      <a:pt x="162983" y="309033"/>
                      <a:pt x="368300" y="254000"/>
                      <a:pt x="368300" y="254000"/>
                    </a:cubicBezTo>
                    <a:lnTo>
                      <a:pt x="368300" y="254000"/>
                    </a:lnTo>
                  </a:path>
                </a:pathLst>
              </a:custGeom>
              <a:ln>
                <a:solidFill>
                  <a:srgbClr val="10FF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5" name="Connecteur droit 24"/>
              <p:cNvCxnSpPr>
                <a:stCxn id="15" idx="0"/>
              </p:cNvCxnSpPr>
              <p:nvPr/>
            </p:nvCxnSpPr>
            <p:spPr>
              <a:xfrm rot="10800000" flipH="1" flipV="1">
                <a:off x="3898900" y="1219572"/>
                <a:ext cx="14792" cy="4812928"/>
              </a:xfrm>
              <a:prstGeom prst="line">
                <a:avLst/>
              </a:prstGeom>
              <a:ln w="381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lipse 25"/>
              <p:cNvSpPr/>
              <p:nvPr/>
            </p:nvSpPr>
            <p:spPr>
              <a:xfrm>
                <a:off x="2412328" y="1364608"/>
                <a:ext cx="268100" cy="166029"/>
              </a:xfrm>
              <a:prstGeom prst="ellipse">
                <a:avLst/>
              </a:prstGeom>
              <a:solidFill>
                <a:srgbClr val="8020FF"/>
              </a:solidFill>
              <a:ln>
                <a:solidFill>
                  <a:srgbClr val="802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3566085" y="3664204"/>
                <a:ext cx="268100" cy="164120"/>
              </a:xfrm>
              <a:prstGeom prst="ellipse">
                <a:avLst/>
              </a:prstGeom>
              <a:solidFill>
                <a:srgbClr val="10FF11"/>
              </a:solidFill>
              <a:ln>
                <a:solidFill>
                  <a:srgbClr val="10FF1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Ellipse 27"/>
              <p:cNvSpPr/>
              <p:nvPr/>
            </p:nvSpPr>
            <p:spPr>
              <a:xfrm rot="19902254">
                <a:off x="3327568" y="1893229"/>
                <a:ext cx="391982" cy="9102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Ellipse 29"/>
              <p:cNvSpPr/>
              <p:nvPr/>
            </p:nvSpPr>
            <p:spPr>
              <a:xfrm rot="1697746" flipH="1">
                <a:off x="4118927" y="1918038"/>
                <a:ext cx="391982" cy="91220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32" name="Forme libre 31"/>
            <p:cNvSpPr/>
            <p:nvPr/>
          </p:nvSpPr>
          <p:spPr>
            <a:xfrm>
              <a:off x="4216068" y="3987585"/>
              <a:ext cx="165100" cy="1447800"/>
            </a:xfrm>
            <a:custGeom>
              <a:avLst/>
              <a:gdLst>
                <a:gd name="connsiteX0" fmla="*/ 0 w 165100"/>
                <a:gd name="connsiteY0" fmla="*/ 0 h 1447800"/>
                <a:gd name="connsiteX1" fmla="*/ 139700 w 165100"/>
                <a:gd name="connsiteY1" fmla="*/ 342900 h 1447800"/>
                <a:gd name="connsiteX2" fmla="*/ 152400 w 165100"/>
                <a:gd name="connsiteY2" fmla="*/ 1447800 h 1447800"/>
                <a:gd name="connsiteX3" fmla="*/ 152400 w 165100"/>
                <a:gd name="connsiteY3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00" h="1447800">
                  <a:moveTo>
                    <a:pt x="0" y="0"/>
                  </a:moveTo>
                  <a:cubicBezTo>
                    <a:pt x="57150" y="50800"/>
                    <a:pt x="114300" y="101600"/>
                    <a:pt x="139700" y="342900"/>
                  </a:cubicBezTo>
                  <a:cubicBezTo>
                    <a:pt x="165100" y="584200"/>
                    <a:pt x="152400" y="1447800"/>
                    <a:pt x="152400" y="1447800"/>
                  </a:cubicBezTo>
                  <a:lnTo>
                    <a:pt x="152400" y="1447800"/>
                  </a:lnTo>
                </a:path>
              </a:pathLst>
            </a:custGeom>
            <a:ln w="57150" cap="flat" cmpd="thickThin" algn="ctr">
              <a:solidFill>
                <a:srgbClr val="B559BD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6" name="Connecteur droit 35"/>
            <p:cNvCxnSpPr/>
            <p:nvPr/>
          </p:nvCxnSpPr>
          <p:spPr>
            <a:xfrm rot="16200000" flipH="1">
              <a:off x="4190668" y="3741523"/>
              <a:ext cx="292100" cy="133350"/>
            </a:xfrm>
            <a:prstGeom prst="line">
              <a:avLst/>
            </a:prstGeom>
            <a:ln w="28575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>
              <a:off x="3817605" y="4711485"/>
              <a:ext cx="51593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 flipV="1">
              <a:off x="3754105" y="3868523"/>
              <a:ext cx="515938" cy="3556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orme libre 43"/>
            <p:cNvSpPr/>
            <p:nvPr/>
          </p:nvSpPr>
          <p:spPr>
            <a:xfrm>
              <a:off x="3812843" y="1612684"/>
              <a:ext cx="606425" cy="254000"/>
            </a:xfrm>
            <a:custGeom>
              <a:avLst/>
              <a:gdLst>
                <a:gd name="connsiteX0" fmla="*/ 86783 w 607483"/>
                <a:gd name="connsiteY0" fmla="*/ 0 h 254000"/>
                <a:gd name="connsiteX1" fmla="*/ 86783 w 607483"/>
                <a:gd name="connsiteY1" fmla="*/ 190500 h 254000"/>
                <a:gd name="connsiteX2" fmla="*/ 607483 w 607483"/>
                <a:gd name="connsiteY2" fmla="*/ 254000 h 254000"/>
                <a:gd name="connsiteX3" fmla="*/ 607483 w 607483"/>
                <a:gd name="connsiteY3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483" h="254000">
                  <a:moveTo>
                    <a:pt x="86783" y="0"/>
                  </a:moveTo>
                  <a:cubicBezTo>
                    <a:pt x="43391" y="74083"/>
                    <a:pt x="0" y="148167"/>
                    <a:pt x="86783" y="190500"/>
                  </a:cubicBezTo>
                  <a:cubicBezTo>
                    <a:pt x="173566" y="232833"/>
                    <a:pt x="607483" y="254000"/>
                    <a:pt x="607483" y="254000"/>
                  </a:cubicBezTo>
                  <a:lnTo>
                    <a:pt x="607483" y="254000"/>
                  </a:lnTo>
                </a:path>
              </a:pathLst>
            </a:custGeom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0967" name="ZoneTexte 45"/>
          <p:cNvSpPr txBox="1">
            <a:spLocks noChangeArrowheads="1"/>
          </p:cNvSpPr>
          <p:nvPr/>
        </p:nvSpPr>
        <p:spPr bwMode="auto">
          <a:xfrm>
            <a:off x="5154613" y="1049338"/>
            <a:ext cx="2147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Skia"/>
                <a:ea typeface="Skia"/>
                <a:cs typeface="Skia"/>
              </a:rPr>
              <a:t>Corps calleux</a:t>
            </a:r>
          </a:p>
        </p:txBody>
      </p:sp>
      <p:sp>
        <p:nvSpPr>
          <p:cNvPr id="40968" name="ZoneTexte 46"/>
          <p:cNvSpPr txBox="1">
            <a:spLocks noChangeArrowheads="1"/>
          </p:cNvSpPr>
          <p:nvPr/>
        </p:nvSpPr>
        <p:spPr bwMode="auto">
          <a:xfrm>
            <a:off x="5345113" y="1482725"/>
            <a:ext cx="277018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8020FF"/>
                </a:solidFill>
                <a:latin typeface="Skia"/>
                <a:ea typeface="Skia"/>
                <a:cs typeface="Skia"/>
              </a:rPr>
              <a:t>Tract corticospinal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r 18"/>
          <p:cNvGrpSpPr/>
          <p:nvPr/>
        </p:nvGrpSpPr>
        <p:grpSpPr>
          <a:xfrm>
            <a:off x="218260" y="1085622"/>
            <a:ext cx="8711978" cy="2780843"/>
            <a:chOff x="109908" y="1112261"/>
            <a:chExt cx="9766776" cy="4945639"/>
          </a:xfrm>
          <a:solidFill>
            <a:schemeClr val="bg1">
              <a:lumMod val="9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109908" y="1112261"/>
              <a:ext cx="3153992" cy="4945639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16300" y="1112261"/>
              <a:ext cx="3153992" cy="4945639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22692" y="1112261"/>
              <a:ext cx="3153992" cy="4945639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1986" name="Rectangle 8"/>
          <p:cNvSpPr>
            <a:spLocks noChangeArrowheads="1"/>
          </p:cNvSpPr>
          <p:nvPr/>
        </p:nvSpPr>
        <p:spPr bwMode="auto">
          <a:xfrm>
            <a:off x="109538" y="0"/>
            <a:ext cx="104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  <a:ea typeface="Skia"/>
                <a:cs typeface="Skia"/>
              </a:rPr>
              <a:t>Part. 3</a:t>
            </a:r>
            <a:endParaRPr lang="en-US" sz="2400">
              <a:latin typeface="Skia"/>
              <a:ea typeface="Skia"/>
              <a:cs typeface="Skia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88" name="ZoneTexte 172"/>
          <p:cNvSpPr txBox="1">
            <a:spLocks noChangeArrowheads="1"/>
          </p:cNvSpPr>
          <p:nvPr/>
        </p:nvSpPr>
        <p:spPr bwMode="auto">
          <a:xfrm>
            <a:off x="1154113" y="215900"/>
            <a:ext cx="738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Skia"/>
                <a:ea typeface="Skia"/>
                <a:cs typeface="Skia"/>
              </a:rPr>
              <a:t>Pathologies issues du guidage axonal</a:t>
            </a:r>
          </a:p>
        </p:txBody>
      </p:sp>
      <p:sp>
        <p:nvSpPr>
          <p:cNvPr id="41989" name="ZoneTexte 11"/>
          <p:cNvSpPr txBox="1">
            <a:spLocks noChangeArrowheads="1"/>
          </p:cNvSpPr>
          <p:nvPr/>
        </p:nvSpPr>
        <p:spPr bwMode="auto">
          <a:xfrm>
            <a:off x="6718300" y="742950"/>
            <a:ext cx="215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Skia"/>
                <a:ea typeface="Skia"/>
                <a:cs typeface="Skia"/>
              </a:rPr>
              <a:t>Nugent et al, 2012</a:t>
            </a:r>
          </a:p>
        </p:txBody>
      </p:sp>
      <p:sp>
        <p:nvSpPr>
          <p:cNvPr id="41990" name="ZoneTexte 6"/>
          <p:cNvSpPr txBox="1">
            <a:spLocks noChangeArrowheads="1"/>
          </p:cNvSpPr>
          <p:nvPr/>
        </p:nvSpPr>
        <p:spPr bwMode="auto">
          <a:xfrm>
            <a:off x="6143625" y="1200150"/>
            <a:ext cx="3001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Skia"/>
                <a:ea typeface="Skia"/>
                <a:cs typeface="Skia"/>
              </a:rPr>
              <a:t>gène L1-CAM</a:t>
            </a:r>
          </a:p>
          <a:p>
            <a:r>
              <a:rPr lang="en-US">
                <a:solidFill>
                  <a:srgbClr val="000000"/>
                </a:solidFill>
                <a:latin typeface="Skia"/>
                <a:ea typeface="Skia"/>
                <a:cs typeface="Skia"/>
              </a:rPr>
              <a:t> (&gt;250 mutations)</a:t>
            </a:r>
          </a:p>
          <a:p>
            <a:r>
              <a:rPr lang="en-US">
                <a:solidFill>
                  <a:srgbClr val="000000"/>
                </a:solidFill>
                <a:latin typeface="Skia"/>
                <a:ea typeface="Skia"/>
                <a:cs typeface="Skia"/>
              </a:rPr>
              <a:t>Signalisation sémaphorine </a:t>
            </a:r>
          </a:p>
        </p:txBody>
      </p:sp>
      <p:sp>
        <p:nvSpPr>
          <p:cNvPr id="41991" name="ZoneTexte 7"/>
          <p:cNvSpPr txBox="1">
            <a:spLocks noChangeArrowheads="1"/>
          </p:cNvSpPr>
          <p:nvPr/>
        </p:nvSpPr>
        <p:spPr bwMode="auto">
          <a:xfrm>
            <a:off x="279400" y="1174750"/>
            <a:ext cx="4090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Skia"/>
                <a:ea typeface="Skia"/>
                <a:cs typeface="Skia"/>
              </a:rPr>
              <a:t>Hydrocéphalie liée à l’X</a:t>
            </a:r>
          </a:p>
          <a:p>
            <a:r>
              <a:rPr lang="en-US">
                <a:solidFill>
                  <a:srgbClr val="000000"/>
                </a:solidFill>
                <a:latin typeface="Skia"/>
                <a:ea typeface="Skia"/>
                <a:cs typeface="Skia"/>
              </a:rPr>
              <a:t>(syndrôme de MASA)</a:t>
            </a:r>
          </a:p>
        </p:txBody>
      </p:sp>
      <p:sp>
        <p:nvSpPr>
          <p:cNvPr id="41992" name="ZoneTexte 12"/>
          <p:cNvSpPr txBox="1">
            <a:spLocks noChangeArrowheads="1"/>
          </p:cNvSpPr>
          <p:nvPr/>
        </p:nvSpPr>
        <p:spPr bwMode="auto">
          <a:xfrm>
            <a:off x="279400" y="2165350"/>
            <a:ext cx="2471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Skia"/>
                <a:ea typeface="Skia"/>
                <a:cs typeface="Skia"/>
              </a:rPr>
              <a:t>(HGPPS) paralysie du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Skia"/>
                <a:ea typeface="Skia"/>
                <a:cs typeface="Skia"/>
              </a:rPr>
              <a:t> regard latéral</a:t>
            </a:r>
          </a:p>
        </p:txBody>
      </p:sp>
      <p:sp>
        <p:nvSpPr>
          <p:cNvPr id="41993" name="ZoneTexte 13"/>
          <p:cNvSpPr txBox="1">
            <a:spLocks noChangeArrowheads="1"/>
          </p:cNvSpPr>
          <p:nvPr/>
        </p:nvSpPr>
        <p:spPr bwMode="auto">
          <a:xfrm>
            <a:off x="6338888" y="2165350"/>
            <a:ext cx="1989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Skia"/>
                <a:ea typeface="Skia"/>
                <a:cs typeface="Skia"/>
              </a:rPr>
              <a:t>gène Robo3</a:t>
            </a:r>
          </a:p>
          <a:p>
            <a:r>
              <a:rPr lang="en-US">
                <a:solidFill>
                  <a:srgbClr val="000000"/>
                </a:solidFill>
                <a:latin typeface="Skia"/>
                <a:ea typeface="Skia"/>
                <a:cs typeface="Skia"/>
              </a:rPr>
              <a:t>Signalisation Slit</a:t>
            </a:r>
          </a:p>
        </p:txBody>
      </p:sp>
      <p:sp>
        <p:nvSpPr>
          <p:cNvPr id="41994" name="ZoneTexte 14"/>
          <p:cNvSpPr txBox="1">
            <a:spLocks noChangeArrowheads="1"/>
          </p:cNvSpPr>
          <p:nvPr/>
        </p:nvSpPr>
        <p:spPr bwMode="auto">
          <a:xfrm>
            <a:off x="101600" y="2943225"/>
            <a:ext cx="27352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Skia"/>
                <a:ea typeface="Skia"/>
                <a:cs typeface="Skia"/>
              </a:rPr>
              <a:t>Pathologie des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Skia"/>
                <a:ea typeface="Skia"/>
                <a:cs typeface="Skia"/>
              </a:rPr>
              <a:t>mouvements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Skia"/>
                <a:ea typeface="Skia"/>
                <a:cs typeface="Skia"/>
              </a:rPr>
              <a:t>en miroir</a:t>
            </a:r>
          </a:p>
        </p:txBody>
      </p:sp>
      <p:sp>
        <p:nvSpPr>
          <p:cNvPr id="41995" name="ZoneTexte 19"/>
          <p:cNvSpPr txBox="1">
            <a:spLocks noChangeArrowheads="1"/>
          </p:cNvSpPr>
          <p:nvPr/>
        </p:nvSpPr>
        <p:spPr bwMode="auto">
          <a:xfrm>
            <a:off x="3462338" y="1174750"/>
            <a:ext cx="2198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Skia"/>
                <a:ea typeface="Skia"/>
                <a:cs typeface="Skia"/>
              </a:rPr>
              <a:t>tract corticospinal</a:t>
            </a:r>
          </a:p>
          <a:p>
            <a:r>
              <a:rPr lang="en-US">
                <a:solidFill>
                  <a:srgbClr val="000000"/>
                </a:solidFill>
                <a:latin typeface="Skia"/>
                <a:ea typeface="Skia"/>
                <a:cs typeface="Skia"/>
              </a:rPr>
              <a:t>Corps calleux</a:t>
            </a:r>
          </a:p>
        </p:txBody>
      </p:sp>
      <p:sp>
        <p:nvSpPr>
          <p:cNvPr id="41996" name="ZoneTexte 20"/>
          <p:cNvSpPr txBox="1">
            <a:spLocks noChangeArrowheads="1"/>
          </p:cNvSpPr>
          <p:nvPr/>
        </p:nvSpPr>
        <p:spPr bwMode="auto">
          <a:xfrm>
            <a:off x="3462338" y="2165350"/>
            <a:ext cx="219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Skia"/>
                <a:ea typeface="Skia"/>
                <a:cs typeface="Skia"/>
              </a:rPr>
              <a:t>tract corticospinal</a:t>
            </a:r>
          </a:p>
        </p:txBody>
      </p:sp>
      <p:sp>
        <p:nvSpPr>
          <p:cNvPr id="41997" name="ZoneTexte 21"/>
          <p:cNvSpPr txBox="1">
            <a:spLocks noChangeArrowheads="1"/>
          </p:cNvSpPr>
          <p:nvPr/>
        </p:nvSpPr>
        <p:spPr bwMode="auto">
          <a:xfrm>
            <a:off x="6256338" y="2943225"/>
            <a:ext cx="2673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Skia"/>
                <a:ea typeface="Skia"/>
                <a:cs typeface="Skia"/>
              </a:rPr>
              <a:t>Gène DCC</a:t>
            </a:r>
          </a:p>
          <a:p>
            <a:r>
              <a:rPr lang="en-US">
                <a:solidFill>
                  <a:srgbClr val="000000"/>
                </a:solidFill>
                <a:latin typeface="Skia"/>
                <a:ea typeface="Skia"/>
                <a:cs typeface="Skia"/>
              </a:rPr>
              <a:t>Signalisation Netrine</a:t>
            </a:r>
          </a:p>
        </p:txBody>
      </p:sp>
      <p:sp>
        <p:nvSpPr>
          <p:cNvPr id="41998" name="ZoneTexte 22"/>
          <p:cNvSpPr txBox="1">
            <a:spLocks noChangeArrowheads="1"/>
          </p:cNvSpPr>
          <p:nvPr/>
        </p:nvSpPr>
        <p:spPr bwMode="auto">
          <a:xfrm>
            <a:off x="3475038" y="3082925"/>
            <a:ext cx="219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Skia"/>
                <a:ea typeface="Skia"/>
                <a:cs typeface="Skia"/>
              </a:rPr>
              <a:t>tract corticospinal</a:t>
            </a:r>
          </a:p>
        </p:txBody>
      </p:sp>
      <p:pic>
        <p:nvPicPr>
          <p:cNvPr id="41999" name="Image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913" y="4152900"/>
            <a:ext cx="6402387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8"/>
          <p:cNvSpPr>
            <a:spLocks noChangeArrowheads="1"/>
          </p:cNvSpPr>
          <p:nvPr/>
        </p:nvSpPr>
        <p:spPr bwMode="auto">
          <a:xfrm>
            <a:off x="109538" y="0"/>
            <a:ext cx="104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  <a:ea typeface="Skia"/>
                <a:cs typeface="Skia"/>
              </a:rPr>
              <a:t>Part. 3</a:t>
            </a:r>
            <a:endParaRPr lang="en-US" sz="2400">
              <a:latin typeface="Skia"/>
              <a:ea typeface="Skia"/>
              <a:cs typeface="Skia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11" name="ZoneTexte 172"/>
          <p:cNvSpPr txBox="1">
            <a:spLocks noChangeArrowheads="1"/>
          </p:cNvSpPr>
          <p:nvPr/>
        </p:nvSpPr>
        <p:spPr bwMode="auto">
          <a:xfrm>
            <a:off x="1154113" y="215900"/>
            <a:ext cx="738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Skia"/>
                <a:ea typeface="Skia"/>
                <a:cs typeface="Skia"/>
              </a:rPr>
              <a:t>Pathologies issues du guidage axonal</a:t>
            </a:r>
          </a:p>
        </p:txBody>
      </p:sp>
      <p:pic>
        <p:nvPicPr>
          <p:cNvPr id="43012" name="Imag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1828800"/>
            <a:ext cx="78613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ZoneTexte 24"/>
          <p:cNvSpPr txBox="1">
            <a:spLocks noChangeArrowheads="1"/>
          </p:cNvSpPr>
          <p:nvPr/>
        </p:nvSpPr>
        <p:spPr bwMode="auto">
          <a:xfrm>
            <a:off x="803275" y="1041400"/>
            <a:ext cx="738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Skia"/>
                <a:ea typeface="Skia"/>
                <a:cs typeface="Skia"/>
              </a:rPr>
              <a:t>Gènes de guidage axonal et syndrome autistique</a:t>
            </a:r>
          </a:p>
        </p:txBody>
      </p:sp>
      <p:sp>
        <p:nvSpPr>
          <p:cNvPr id="43014" name="ZoneTexte 25"/>
          <p:cNvSpPr txBox="1">
            <a:spLocks noChangeArrowheads="1"/>
          </p:cNvSpPr>
          <p:nvPr/>
        </p:nvSpPr>
        <p:spPr bwMode="auto">
          <a:xfrm>
            <a:off x="3897313" y="5969000"/>
            <a:ext cx="4645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Skia"/>
                <a:ea typeface="Skia"/>
                <a:cs typeface="Skia"/>
              </a:rPr>
              <a:t>Hussman et al, Mol Autism,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ZoneTexte 7"/>
          <p:cNvSpPr txBox="1">
            <a:spLocks noChangeArrowheads="1"/>
          </p:cNvSpPr>
          <p:nvPr/>
        </p:nvSpPr>
        <p:spPr bwMode="auto">
          <a:xfrm>
            <a:off x="1120775" y="230188"/>
            <a:ext cx="7388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Potentialités d’ applications thérapeutiques</a:t>
            </a:r>
          </a:p>
        </p:txBody>
      </p:sp>
      <p:sp>
        <p:nvSpPr>
          <p:cNvPr id="44034" name="Rectangle 8"/>
          <p:cNvSpPr>
            <a:spLocks noChangeArrowheads="1"/>
          </p:cNvSpPr>
          <p:nvPr/>
        </p:nvSpPr>
        <p:spPr bwMode="auto">
          <a:xfrm>
            <a:off x="109538" y="0"/>
            <a:ext cx="104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  <a:ea typeface="Skia"/>
                <a:cs typeface="Skia"/>
              </a:rPr>
              <a:t>Part. 3</a:t>
            </a:r>
            <a:endParaRPr lang="en-US" sz="2400">
              <a:latin typeface="Skia"/>
              <a:ea typeface="Skia"/>
              <a:cs typeface="Skia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36" name="ZoneTexte 169"/>
          <p:cNvSpPr txBox="1">
            <a:spLocks noChangeArrowheads="1"/>
          </p:cNvSpPr>
          <p:nvPr/>
        </p:nvSpPr>
        <p:spPr bwMode="auto">
          <a:xfrm>
            <a:off x="354013" y="989013"/>
            <a:ext cx="5902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Skia"/>
                <a:ea typeface="Skia"/>
                <a:cs typeface="Skia"/>
              </a:rPr>
              <a:t>Lésions de la moelle épinière</a:t>
            </a:r>
          </a:p>
        </p:txBody>
      </p:sp>
      <p:sp>
        <p:nvSpPr>
          <p:cNvPr id="44037" name="Rectangle 8"/>
          <p:cNvSpPr>
            <a:spLocks noChangeArrowheads="1"/>
          </p:cNvSpPr>
          <p:nvPr/>
        </p:nvSpPr>
        <p:spPr bwMode="auto">
          <a:xfrm>
            <a:off x="354013" y="2032000"/>
            <a:ext cx="84058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>
                <a:latin typeface="Skia"/>
                <a:ea typeface="Skia"/>
                <a:cs typeface="Skia"/>
              </a:rPr>
              <a:t>2.8 millions of people with a spinal cord injury in the world</a:t>
            </a:r>
          </a:p>
          <a:p>
            <a:pPr>
              <a:buFont typeface="Wingdings" pitchFamily="2" charset="2"/>
              <a:buChar char="ü"/>
            </a:pPr>
            <a:endParaRPr lang="en-US" sz="2400">
              <a:latin typeface="Skia"/>
              <a:ea typeface="Skia"/>
              <a:cs typeface="Skia"/>
            </a:endParaRPr>
          </a:p>
          <a:p>
            <a:pPr>
              <a:buFont typeface="Wingdings" pitchFamily="2" charset="2"/>
              <a:buChar char="ü"/>
            </a:pPr>
            <a:r>
              <a:rPr lang="en-US" sz="2400">
                <a:latin typeface="Skia"/>
                <a:ea typeface="Skia"/>
                <a:cs typeface="Skia"/>
              </a:rPr>
              <a:t>130.000 surviving to an accident have a spinal cord injury</a:t>
            </a:r>
          </a:p>
          <a:p>
            <a:pPr>
              <a:buFont typeface="Wingdings" pitchFamily="2" charset="2"/>
              <a:buChar char="ü"/>
            </a:pPr>
            <a:endParaRPr lang="en-US" sz="2400">
              <a:latin typeface="Skia"/>
              <a:ea typeface="Skia"/>
              <a:cs typeface="Skia"/>
            </a:endParaRPr>
          </a:p>
          <a:p>
            <a:pPr>
              <a:buFont typeface="Wingdings" pitchFamily="2" charset="2"/>
              <a:buChar char="ü"/>
            </a:pPr>
            <a:r>
              <a:rPr lang="en-US" sz="2400">
                <a:latin typeface="Skia"/>
                <a:ea typeface="Skia"/>
                <a:cs typeface="Skia"/>
              </a:rPr>
              <a:t>Young adults, 3 over 4 are males</a:t>
            </a:r>
          </a:p>
          <a:p>
            <a:pPr>
              <a:buFont typeface="Wingdings" pitchFamily="2" charset="2"/>
              <a:buChar char="ü"/>
            </a:pPr>
            <a:endParaRPr lang="en-US" sz="2400">
              <a:latin typeface="Skia"/>
              <a:ea typeface="Skia"/>
              <a:cs typeface="Skia"/>
            </a:endParaRPr>
          </a:p>
          <a:p>
            <a:pPr>
              <a:buFont typeface="Wingdings" pitchFamily="2" charset="2"/>
              <a:buChar char="ü"/>
            </a:pPr>
            <a:r>
              <a:rPr lang="en-US" sz="2400">
                <a:latin typeface="Skia"/>
                <a:ea typeface="Skia"/>
                <a:cs typeface="Skia"/>
              </a:rPr>
              <a:t>Vehicle crashes 50% </a:t>
            </a:r>
          </a:p>
          <a:p>
            <a:r>
              <a:rPr lang="en-US" sz="2400">
                <a:latin typeface="Skia"/>
                <a:ea typeface="Skia"/>
                <a:cs typeface="Skia"/>
              </a:rPr>
              <a:t>   Falls 24%</a:t>
            </a:r>
          </a:p>
          <a:p>
            <a:r>
              <a:rPr lang="en-US" sz="2400">
                <a:latin typeface="Skia"/>
                <a:ea typeface="Skia"/>
                <a:cs typeface="Skia"/>
              </a:rPr>
              <a:t>   Violence 14%</a:t>
            </a:r>
          </a:p>
          <a:p>
            <a:r>
              <a:rPr lang="en-US" sz="2400">
                <a:latin typeface="Skia"/>
                <a:ea typeface="Skia"/>
                <a:cs typeface="Skia"/>
              </a:rPr>
              <a:t>   Sport 8%</a:t>
            </a:r>
          </a:p>
          <a:p>
            <a:pPr>
              <a:buFont typeface="Wingdings" pitchFamily="2" charset="2"/>
              <a:buChar char="ü"/>
            </a:pPr>
            <a:endParaRPr lang="en-US" sz="2400">
              <a:latin typeface="Skia"/>
              <a:ea typeface="Skia"/>
              <a:cs typeface="Skia"/>
            </a:endParaRPr>
          </a:p>
          <a:p>
            <a:pPr>
              <a:buFont typeface="Wingdings" pitchFamily="2" charset="2"/>
              <a:buChar char="ü"/>
            </a:pPr>
            <a:r>
              <a:rPr lang="en-US" sz="2400">
                <a:latin typeface="Skia"/>
                <a:ea typeface="Skia"/>
                <a:cs typeface="Skia"/>
              </a:rPr>
              <a:t>46% tetraplegic, 52% paraplegic</a:t>
            </a:r>
            <a:endParaRPr lang="fr-FR" sz="2400">
              <a:latin typeface="Skia"/>
              <a:ea typeface="Skia"/>
              <a:cs typeface="Skia"/>
            </a:endParaRPr>
          </a:p>
        </p:txBody>
      </p:sp>
      <p:sp>
        <p:nvSpPr>
          <p:cNvPr id="44038" name="ZoneTexte 6"/>
          <p:cNvSpPr txBox="1">
            <a:spLocks noChangeArrowheads="1"/>
          </p:cNvSpPr>
          <p:nvPr/>
        </p:nvSpPr>
        <p:spPr bwMode="auto">
          <a:xfrm>
            <a:off x="5130800" y="1449388"/>
            <a:ext cx="401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Skia"/>
                <a:ea typeface="Skia"/>
                <a:cs typeface="Skia"/>
              </a:rPr>
              <a:t>http://www.wingsforlife.com/en/</a:t>
            </a:r>
            <a:endParaRPr lang="en-US">
              <a:latin typeface="Skia"/>
              <a:ea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390525" y="184150"/>
            <a:ext cx="8345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</a:rPr>
              <a:t>Programme de développement du système nerveux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0" y="8048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606550" y="917575"/>
            <a:ext cx="6100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Calibri" pitchFamily="34" charset="0"/>
              </a:rPr>
              <a:t>Les gènes de patterning: l’exemple du code de gènes  Hox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6000" contrast="12000"/>
          </a:blip>
          <a:srcRect/>
          <a:stretch>
            <a:fillRect/>
          </a:stretch>
        </p:blipFill>
        <p:spPr bwMode="auto">
          <a:xfrm>
            <a:off x="1606550" y="1495425"/>
            <a:ext cx="532765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390525" y="5192713"/>
            <a:ext cx="8347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Calibri" pitchFamily="34" charset="0"/>
              </a:rPr>
              <a:t>Les gènes de patterning spécifient des territoires nerveux en leur assignant une identité antéro-postérieure et dorso-ventrale</a:t>
            </a:r>
          </a:p>
          <a:p>
            <a:endParaRPr lang="fr-FR" sz="2000">
              <a:latin typeface="Calibri" pitchFamily="34" charset="0"/>
            </a:endParaRPr>
          </a:p>
          <a:p>
            <a:r>
              <a:rPr lang="fr-FR" sz="2000">
                <a:latin typeface="Calibri" pitchFamily="34" charset="0"/>
              </a:rPr>
              <a:t>Le patron de connectivité fait partie intégrante des caractères d’identité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109538" y="0"/>
            <a:ext cx="981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Intro-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8"/>
          <p:cNvSpPr>
            <a:spLocks noChangeArrowheads="1"/>
          </p:cNvSpPr>
          <p:nvPr/>
        </p:nvSpPr>
        <p:spPr bwMode="auto">
          <a:xfrm>
            <a:off x="109538" y="0"/>
            <a:ext cx="104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  <a:ea typeface="Skia"/>
                <a:cs typeface="Skia"/>
              </a:rPr>
              <a:t>Part. 3</a:t>
            </a:r>
            <a:endParaRPr lang="en-US" sz="2400">
              <a:latin typeface="Skia"/>
              <a:ea typeface="Skia"/>
              <a:cs typeface="Skia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101600" y="9445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59" name="Rectangle 17"/>
          <p:cNvSpPr>
            <a:spLocks noChangeArrowheads="1"/>
          </p:cNvSpPr>
          <p:nvPr/>
        </p:nvSpPr>
        <p:spPr bwMode="auto">
          <a:xfrm>
            <a:off x="1549400" y="5091113"/>
            <a:ext cx="6365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90"/>
                </a:solidFill>
                <a:latin typeface="Skia"/>
                <a:ea typeface="Skia"/>
                <a:cs typeface="Skia"/>
              </a:rPr>
              <a:t>Transformation de l’extrémité coupée en cône de croissance</a:t>
            </a:r>
          </a:p>
          <a:p>
            <a:endParaRPr lang="en-US" b="1">
              <a:solidFill>
                <a:srgbClr val="000090"/>
              </a:solidFill>
              <a:latin typeface="Skia"/>
              <a:ea typeface="Skia"/>
              <a:cs typeface="Skia"/>
            </a:endParaRPr>
          </a:p>
          <a:p>
            <a:r>
              <a:rPr lang="en-US" b="1">
                <a:solidFill>
                  <a:srgbClr val="000090"/>
                </a:solidFill>
                <a:latin typeface="Skia"/>
                <a:ea typeface="Skia"/>
                <a:cs typeface="Skia"/>
              </a:rPr>
              <a:t>Activation d’un programme génétique de régénération</a:t>
            </a:r>
          </a:p>
        </p:txBody>
      </p:sp>
      <p:sp>
        <p:nvSpPr>
          <p:cNvPr id="45060" name="Rectangle 18"/>
          <p:cNvSpPr>
            <a:spLocks noChangeArrowheads="1"/>
          </p:cNvSpPr>
          <p:nvPr/>
        </p:nvSpPr>
        <p:spPr bwMode="auto">
          <a:xfrm>
            <a:off x="4267200" y="1092200"/>
            <a:ext cx="5092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Skia"/>
                <a:ea typeface="Skia"/>
                <a:cs typeface="Skia"/>
              </a:rPr>
              <a:t>Réponse axonale</a:t>
            </a:r>
          </a:p>
          <a:p>
            <a:r>
              <a:rPr lang="en-US">
                <a:solidFill>
                  <a:srgbClr val="000090"/>
                </a:solidFill>
                <a:latin typeface="Skia"/>
                <a:ea typeface="Skia"/>
                <a:cs typeface="Skia"/>
              </a:rPr>
              <a:t>partie distale: dégénerescence wallérienne</a:t>
            </a:r>
          </a:p>
          <a:p>
            <a:r>
              <a:rPr lang="en-US">
                <a:solidFill>
                  <a:srgbClr val="000090"/>
                </a:solidFill>
                <a:latin typeface="Skia"/>
                <a:ea typeface="Skia"/>
                <a:cs typeface="Skia"/>
              </a:rPr>
              <a:t>Partie proximale: soudure des membranes</a:t>
            </a:r>
          </a:p>
        </p:txBody>
      </p:sp>
      <p:sp>
        <p:nvSpPr>
          <p:cNvPr id="45061" name="Rectangle 24"/>
          <p:cNvSpPr>
            <a:spLocks noChangeArrowheads="1"/>
          </p:cNvSpPr>
          <p:nvPr/>
        </p:nvSpPr>
        <p:spPr bwMode="auto">
          <a:xfrm>
            <a:off x="3263900" y="2768600"/>
            <a:ext cx="52451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Skia"/>
                <a:ea typeface="Skia"/>
                <a:cs typeface="Skia"/>
              </a:rPr>
              <a:t>Réponse du neurone et des cellules environnantes </a:t>
            </a:r>
          </a:p>
          <a:p>
            <a:endParaRPr lang="en-US">
              <a:solidFill>
                <a:srgbClr val="000090"/>
              </a:solidFill>
              <a:latin typeface="Skia"/>
              <a:ea typeface="Skia"/>
              <a:cs typeface="Skia"/>
            </a:endParaRPr>
          </a:p>
          <a:p>
            <a:endParaRPr lang="en-US">
              <a:solidFill>
                <a:srgbClr val="000090"/>
              </a:solidFill>
              <a:latin typeface="Skia"/>
              <a:ea typeface="Skia"/>
              <a:cs typeface="Skia"/>
            </a:endParaRPr>
          </a:p>
          <a:p>
            <a:endParaRPr lang="en-US">
              <a:solidFill>
                <a:srgbClr val="000090"/>
              </a:solidFill>
              <a:latin typeface="Skia"/>
              <a:ea typeface="Skia"/>
              <a:cs typeface="Skia"/>
            </a:endParaRPr>
          </a:p>
          <a:p>
            <a:endParaRPr lang="fr-FR">
              <a:solidFill>
                <a:srgbClr val="000090"/>
              </a:solidFill>
              <a:latin typeface="Skia"/>
              <a:ea typeface="Skia"/>
              <a:cs typeface="Skia"/>
            </a:endParaRPr>
          </a:p>
        </p:txBody>
      </p:sp>
      <p:sp>
        <p:nvSpPr>
          <p:cNvPr id="45062" name="Rectangle 25"/>
          <p:cNvSpPr>
            <a:spLocks noChangeArrowheads="1"/>
          </p:cNvSpPr>
          <p:nvPr/>
        </p:nvSpPr>
        <p:spPr bwMode="auto">
          <a:xfrm>
            <a:off x="996950" y="3368675"/>
            <a:ext cx="39211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Skia"/>
                <a:ea typeface="Skia"/>
                <a:cs typeface="Skia"/>
              </a:rPr>
              <a:t>CNS</a:t>
            </a:r>
          </a:p>
          <a:p>
            <a:r>
              <a:rPr lang="en-US">
                <a:solidFill>
                  <a:srgbClr val="000090"/>
                </a:solidFill>
                <a:latin typeface="Skia"/>
                <a:ea typeface="Skia"/>
                <a:cs typeface="Skia"/>
              </a:rPr>
              <a:t>Absence de régénération efficace</a:t>
            </a:r>
          </a:p>
          <a:p>
            <a:endParaRPr lang="en-US">
              <a:solidFill>
                <a:srgbClr val="000090"/>
              </a:solidFill>
              <a:latin typeface="Skia"/>
              <a:ea typeface="Skia"/>
              <a:cs typeface="Skia"/>
            </a:endParaRPr>
          </a:p>
          <a:p>
            <a:endParaRPr lang="en-US">
              <a:solidFill>
                <a:srgbClr val="000090"/>
              </a:solidFill>
              <a:latin typeface="Skia"/>
              <a:ea typeface="Skia"/>
              <a:cs typeface="Skia"/>
            </a:endParaRPr>
          </a:p>
          <a:p>
            <a:endParaRPr lang="en-US">
              <a:solidFill>
                <a:srgbClr val="000090"/>
              </a:solidFill>
              <a:latin typeface="Skia"/>
              <a:ea typeface="Skia"/>
              <a:cs typeface="Skia"/>
            </a:endParaRPr>
          </a:p>
          <a:p>
            <a:endParaRPr lang="fr-FR">
              <a:solidFill>
                <a:srgbClr val="000090"/>
              </a:solidFill>
              <a:latin typeface="Skia"/>
              <a:ea typeface="Skia"/>
              <a:cs typeface="Skia"/>
            </a:endParaRPr>
          </a:p>
        </p:txBody>
      </p:sp>
      <p:sp>
        <p:nvSpPr>
          <p:cNvPr id="45063" name="Rectangle 26"/>
          <p:cNvSpPr>
            <a:spLocks noChangeArrowheads="1"/>
          </p:cNvSpPr>
          <p:nvPr/>
        </p:nvSpPr>
        <p:spPr bwMode="auto">
          <a:xfrm>
            <a:off x="5472113" y="3382963"/>
            <a:ext cx="24431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Skia"/>
                <a:ea typeface="Skia"/>
                <a:cs typeface="Skia"/>
              </a:rPr>
              <a:t>PNS</a:t>
            </a:r>
          </a:p>
          <a:p>
            <a:r>
              <a:rPr lang="en-US">
                <a:solidFill>
                  <a:srgbClr val="000090"/>
                </a:solidFill>
                <a:latin typeface="Skia"/>
                <a:ea typeface="Skia"/>
                <a:cs typeface="Skia"/>
              </a:rPr>
              <a:t>régénération</a:t>
            </a:r>
          </a:p>
          <a:p>
            <a:endParaRPr lang="en-US">
              <a:solidFill>
                <a:srgbClr val="000090"/>
              </a:solidFill>
              <a:latin typeface="Skia"/>
              <a:ea typeface="Skia"/>
              <a:cs typeface="Skia"/>
            </a:endParaRPr>
          </a:p>
          <a:p>
            <a:endParaRPr lang="en-US">
              <a:solidFill>
                <a:srgbClr val="000090"/>
              </a:solidFill>
              <a:latin typeface="Skia"/>
              <a:ea typeface="Skia"/>
              <a:cs typeface="Skia"/>
            </a:endParaRPr>
          </a:p>
          <a:p>
            <a:endParaRPr lang="en-US">
              <a:solidFill>
                <a:srgbClr val="000090"/>
              </a:solidFill>
              <a:latin typeface="Skia"/>
              <a:ea typeface="Skia"/>
              <a:cs typeface="Skia"/>
            </a:endParaRPr>
          </a:p>
          <a:p>
            <a:endParaRPr lang="fr-FR">
              <a:solidFill>
                <a:srgbClr val="000090"/>
              </a:solidFill>
              <a:latin typeface="Skia"/>
              <a:ea typeface="Skia"/>
              <a:cs typeface="Skia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1285875" y="5040313"/>
            <a:ext cx="6629400" cy="111760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065" name="ZoneTexte 28"/>
          <p:cNvSpPr txBox="1">
            <a:spLocks noChangeArrowheads="1"/>
          </p:cNvSpPr>
          <p:nvPr/>
        </p:nvSpPr>
        <p:spPr bwMode="auto">
          <a:xfrm>
            <a:off x="1120775" y="230188"/>
            <a:ext cx="7388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Contexte de lésion de la moelle épinière</a:t>
            </a:r>
          </a:p>
        </p:txBody>
      </p:sp>
      <p:grpSp>
        <p:nvGrpSpPr>
          <p:cNvPr id="45066" name="Grouper 42"/>
          <p:cNvGrpSpPr>
            <a:grpSpLocks/>
          </p:cNvGrpSpPr>
          <p:nvPr/>
        </p:nvGrpSpPr>
        <p:grpSpPr bwMode="auto">
          <a:xfrm>
            <a:off x="587375" y="1157288"/>
            <a:ext cx="3086100" cy="1341437"/>
            <a:chOff x="287708" y="1157242"/>
            <a:chExt cx="3576680" cy="1342150"/>
          </a:xfrm>
        </p:grpSpPr>
        <p:sp>
          <p:nvSpPr>
            <p:cNvPr id="30" name="Ellipse 29"/>
            <p:cNvSpPr/>
            <p:nvPr/>
          </p:nvSpPr>
          <p:spPr>
            <a:xfrm>
              <a:off x="287708" y="1222364"/>
              <a:ext cx="1227185" cy="6035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Skia"/>
                <a:cs typeface="Skia"/>
              </a:endParaRPr>
            </a:p>
          </p:txBody>
        </p:sp>
        <p:cxnSp>
          <p:nvCxnSpPr>
            <p:cNvPr id="33" name="Connecteur droit 32"/>
            <p:cNvCxnSpPr/>
            <p:nvPr/>
          </p:nvCxnSpPr>
          <p:spPr>
            <a:xfrm rot="5400000">
              <a:off x="2249238" y="1516497"/>
              <a:ext cx="816409" cy="228142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5400000">
              <a:off x="2337551" y="1529204"/>
              <a:ext cx="816409" cy="228142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lipse 34"/>
            <p:cNvSpPr/>
            <p:nvPr/>
          </p:nvSpPr>
          <p:spPr>
            <a:xfrm>
              <a:off x="381541" y="1285897"/>
              <a:ext cx="640270" cy="457443"/>
            </a:xfrm>
            <a:prstGeom prst="ellipse">
              <a:avLst/>
            </a:prstGeom>
            <a:solidFill>
              <a:srgbClr val="30D5E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Skia"/>
                <a:cs typeface="Skia"/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287708" y="1895821"/>
              <a:ext cx="1227185" cy="6035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Skia"/>
                <a:cs typeface="Skia"/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381541" y="1959355"/>
              <a:ext cx="640270" cy="457443"/>
            </a:xfrm>
            <a:prstGeom prst="ellipse">
              <a:avLst/>
            </a:prstGeom>
            <a:solidFill>
              <a:srgbClr val="30D5E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Skia"/>
                <a:cs typeface="Skia"/>
              </a:endParaRPr>
            </a:p>
          </p:txBody>
        </p:sp>
        <p:sp>
          <p:nvSpPr>
            <p:cNvPr id="38" name="Forme libre 37"/>
            <p:cNvSpPr/>
            <p:nvPr/>
          </p:nvSpPr>
          <p:spPr>
            <a:xfrm>
              <a:off x="1167159" y="2178547"/>
              <a:ext cx="1113113" cy="92124"/>
            </a:xfrm>
            <a:custGeom>
              <a:avLst/>
              <a:gdLst>
                <a:gd name="connsiteX0" fmla="*/ 0 w 1113367"/>
                <a:gd name="connsiteY0" fmla="*/ 10583 h 91016"/>
                <a:gd name="connsiteX1" fmla="*/ 952500 w 1113367"/>
                <a:gd name="connsiteY1" fmla="*/ 23283 h 91016"/>
                <a:gd name="connsiteX2" fmla="*/ 952500 w 1113367"/>
                <a:gd name="connsiteY2" fmla="*/ 86783 h 91016"/>
                <a:gd name="connsiteX3" fmla="*/ 0 w 1113367"/>
                <a:gd name="connsiteY3" fmla="*/ 10583 h 9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367" h="91016">
                  <a:moveTo>
                    <a:pt x="0" y="10583"/>
                  </a:moveTo>
                  <a:cubicBezTo>
                    <a:pt x="0" y="0"/>
                    <a:pt x="793750" y="10583"/>
                    <a:pt x="952500" y="23283"/>
                  </a:cubicBezTo>
                  <a:cubicBezTo>
                    <a:pt x="1111250" y="35983"/>
                    <a:pt x="1113367" y="82550"/>
                    <a:pt x="952500" y="86783"/>
                  </a:cubicBezTo>
                  <a:cubicBezTo>
                    <a:pt x="791633" y="91016"/>
                    <a:pt x="0" y="21166"/>
                    <a:pt x="0" y="10583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Forme libre 38"/>
            <p:cNvSpPr/>
            <p:nvPr/>
          </p:nvSpPr>
          <p:spPr>
            <a:xfrm>
              <a:off x="2859827" y="2165840"/>
              <a:ext cx="783779" cy="298609"/>
            </a:xfrm>
            <a:custGeom>
              <a:avLst/>
              <a:gdLst>
                <a:gd name="connsiteX0" fmla="*/ 101600 w 783167"/>
                <a:gd name="connsiteY0" fmla="*/ 95250 h 298450"/>
                <a:gd name="connsiteX1" fmla="*/ 622300 w 783167"/>
                <a:gd name="connsiteY1" fmla="*/ 82550 h 298450"/>
                <a:gd name="connsiteX2" fmla="*/ 762000 w 783167"/>
                <a:gd name="connsiteY2" fmla="*/ 31750 h 298450"/>
                <a:gd name="connsiteX3" fmla="*/ 749300 w 783167"/>
                <a:gd name="connsiteY3" fmla="*/ 273050 h 298450"/>
                <a:gd name="connsiteX4" fmla="*/ 622300 w 783167"/>
                <a:gd name="connsiteY4" fmla="*/ 184150 h 298450"/>
                <a:gd name="connsiteX5" fmla="*/ 88900 w 783167"/>
                <a:gd name="connsiteY5" fmla="*/ 146050 h 298450"/>
                <a:gd name="connsiteX6" fmla="*/ 101600 w 783167"/>
                <a:gd name="connsiteY6" fmla="*/ 952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3167" h="298450">
                  <a:moveTo>
                    <a:pt x="101600" y="95250"/>
                  </a:moveTo>
                  <a:cubicBezTo>
                    <a:pt x="190500" y="84667"/>
                    <a:pt x="512233" y="93133"/>
                    <a:pt x="622300" y="82550"/>
                  </a:cubicBezTo>
                  <a:cubicBezTo>
                    <a:pt x="732367" y="71967"/>
                    <a:pt x="740833" y="0"/>
                    <a:pt x="762000" y="31750"/>
                  </a:cubicBezTo>
                  <a:cubicBezTo>
                    <a:pt x="783167" y="63500"/>
                    <a:pt x="772583" y="247650"/>
                    <a:pt x="749300" y="273050"/>
                  </a:cubicBezTo>
                  <a:cubicBezTo>
                    <a:pt x="726017" y="298450"/>
                    <a:pt x="732367" y="205317"/>
                    <a:pt x="622300" y="184150"/>
                  </a:cubicBezTo>
                  <a:cubicBezTo>
                    <a:pt x="512233" y="162983"/>
                    <a:pt x="177800" y="156633"/>
                    <a:pt x="88900" y="146050"/>
                  </a:cubicBezTo>
                  <a:cubicBezTo>
                    <a:pt x="0" y="135467"/>
                    <a:pt x="12700" y="105833"/>
                    <a:pt x="101600" y="95250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Forme libre 39"/>
            <p:cNvSpPr/>
            <p:nvPr/>
          </p:nvSpPr>
          <p:spPr>
            <a:xfrm>
              <a:off x="996053" y="1157242"/>
              <a:ext cx="2868335" cy="586098"/>
            </a:xfrm>
            <a:custGeom>
              <a:avLst/>
              <a:gdLst>
                <a:gd name="connsiteX0" fmla="*/ 309033 w 2868083"/>
                <a:gd name="connsiteY0" fmla="*/ 338667 h 586317"/>
                <a:gd name="connsiteX1" fmla="*/ 2214033 w 2868083"/>
                <a:gd name="connsiteY1" fmla="*/ 325967 h 586317"/>
                <a:gd name="connsiteX2" fmla="*/ 2772833 w 2868083"/>
                <a:gd name="connsiteY2" fmla="*/ 33867 h 586317"/>
                <a:gd name="connsiteX3" fmla="*/ 2785533 w 2868083"/>
                <a:gd name="connsiteY3" fmla="*/ 529167 h 586317"/>
                <a:gd name="connsiteX4" fmla="*/ 2506133 w 2868083"/>
                <a:gd name="connsiteY4" fmla="*/ 376767 h 586317"/>
                <a:gd name="connsiteX5" fmla="*/ 1985433 w 2868083"/>
                <a:gd name="connsiteY5" fmla="*/ 427567 h 586317"/>
                <a:gd name="connsiteX6" fmla="*/ 905933 w 2868083"/>
                <a:gd name="connsiteY6" fmla="*/ 440267 h 586317"/>
                <a:gd name="connsiteX7" fmla="*/ 359833 w 2868083"/>
                <a:gd name="connsiteY7" fmla="*/ 414867 h 586317"/>
                <a:gd name="connsiteX8" fmla="*/ 309033 w 2868083"/>
                <a:gd name="connsiteY8" fmla="*/ 338667 h 58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8083" h="586317">
                  <a:moveTo>
                    <a:pt x="309033" y="338667"/>
                  </a:moveTo>
                  <a:cubicBezTo>
                    <a:pt x="618066" y="323850"/>
                    <a:pt x="1803400" y="376767"/>
                    <a:pt x="2214033" y="325967"/>
                  </a:cubicBezTo>
                  <a:cubicBezTo>
                    <a:pt x="2624666" y="275167"/>
                    <a:pt x="2677583" y="0"/>
                    <a:pt x="2772833" y="33867"/>
                  </a:cubicBezTo>
                  <a:cubicBezTo>
                    <a:pt x="2868083" y="67734"/>
                    <a:pt x="2829983" y="472017"/>
                    <a:pt x="2785533" y="529167"/>
                  </a:cubicBezTo>
                  <a:cubicBezTo>
                    <a:pt x="2741083" y="586317"/>
                    <a:pt x="2639483" y="393700"/>
                    <a:pt x="2506133" y="376767"/>
                  </a:cubicBezTo>
                  <a:cubicBezTo>
                    <a:pt x="2372783" y="359834"/>
                    <a:pt x="2252133" y="416984"/>
                    <a:pt x="1985433" y="427567"/>
                  </a:cubicBezTo>
                  <a:cubicBezTo>
                    <a:pt x="1718733" y="438150"/>
                    <a:pt x="1176866" y="442384"/>
                    <a:pt x="905933" y="440267"/>
                  </a:cubicBezTo>
                  <a:cubicBezTo>
                    <a:pt x="635000" y="438150"/>
                    <a:pt x="452966" y="427567"/>
                    <a:pt x="359833" y="414867"/>
                  </a:cubicBezTo>
                  <a:cubicBezTo>
                    <a:pt x="266700" y="402167"/>
                    <a:pt x="0" y="353484"/>
                    <a:pt x="309033" y="338667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5067" name="ZoneTexte 41"/>
          <p:cNvSpPr txBox="1">
            <a:spLocks noChangeArrowheads="1"/>
          </p:cNvSpPr>
          <p:nvPr/>
        </p:nvSpPr>
        <p:spPr bwMode="auto">
          <a:xfrm>
            <a:off x="777875" y="4578350"/>
            <a:ext cx="738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Régénération nécessite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8"/>
          <p:cNvSpPr>
            <a:spLocks noChangeArrowheads="1"/>
          </p:cNvSpPr>
          <p:nvPr/>
        </p:nvSpPr>
        <p:spPr bwMode="auto">
          <a:xfrm>
            <a:off x="109538" y="0"/>
            <a:ext cx="104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Part. 3</a:t>
            </a:r>
            <a:endParaRPr lang="en-US" sz="2400">
              <a:latin typeface="Calibri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083" name="Rectangle 12"/>
          <p:cNvSpPr>
            <a:spLocks noChangeArrowheads="1"/>
          </p:cNvSpPr>
          <p:nvPr/>
        </p:nvSpPr>
        <p:spPr bwMode="auto">
          <a:xfrm>
            <a:off x="2038350" y="1716088"/>
            <a:ext cx="5203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Skia"/>
              </a:rPr>
              <a:t>Apport des modèles invertébrés (nématode)</a:t>
            </a:r>
          </a:p>
        </p:txBody>
      </p:sp>
      <p:sp>
        <p:nvSpPr>
          <p:cNvPr id="46084" name="Rectangle 14"/>
          <p:cNvSpPr>
            <a:spLocks noChangeArrowheads="1"/>
          </p:cNvSpPr>
          <p:nvPr/>
        </p:nvSpPr>
        <p:spPr bwMode="auto">
          <a:xfrm>
            <a:off x="-320675" y="3140075"/>
            <a:ext cx="96043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Skia"/>
              </a:rPr>
              <a:t>Mutant “unc70”: les axones cassent spontanément et régénèrent</a:t>
            </a:r>
          </a:p>
          <a:p>
            <a:pPr algn="ctr"/>
            <a:endParaRPr lang="en-US" sz="2000" b="1">
              <a:solidFill>
                <a:srgbClr val="000000"/>
              </a:solidFill>
              <a:latin typeface="Skia"/>
            </a:endParaRPr>
          </a:p>
          <a:p>
            <a:pPr algn="ctr"/>
            <a:endParaRPr lang="en-US" sz="2000" b="1">
              <a:solidFill>
                <a:srgbClr val="000000"/>
              </a:solidFill>
              <a:latin typeface="Skia"/>
            </a:endParaRPr>
          </a:p>
          <a:p>
            <a:pPr algn="ctr"/>
            <a:r>
              <a:rPr lang="en-US" sz="2000" b="1">
                <a:solidFill>
                  <a:srgbClr val="000000"/>
                </a:solidFill>
                <a:latin typeface="Skia"/>
              </a:rPr>
              <a:t>Mutagenèse</a:t>
            </a:r>
          </a:p>
          <a:p>
            <a:pPr algn="ctr"/>
            <a:endParaRPr lang="en-US" sz="2000" b="1">
              <a:solidFill>
                <a:srgbClr val="000000"/>
              </a:solidFill>
              <a:latin typeface="Skia"/>
            </a:endParaRPr>
          </a:p>
          <a:p>
            <a:pPr algn="ctr"/>
            <a:endParaRPr lang="en-US" sz="2000" b="1">
              <a:solidFill>
                <a:srgbClr val="000000"/>
              </a:solidFill>
              <a:latin typeface="Skia"/>
            </a:endParaRPr>
          </a:p>
          <a:p>
            <a:pPr algn="ctr"/>
            <a:r>
              <a:rPr lang="en-US" sz="2000" b="1">
                <a:solidFill>
                  <a:srgbClr val="000000"/>
                </a:solidFill>
                <a:latin typeface="Skia"/>
              </a:rPr>
              <a:t>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Skia"/>
              </a:rPr>
              <a:t>crible en imagerie live des souches présentant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Skia"/>
              </a:rPr>
              <a:t>une régénération défectueuse   </a:t>
            </a:r>
          </a:p>
        </p:txBody>
      </p:sp>
      <p:sp>
        <p:nvSpPr>
          <p:cNvPr id="16" name="Flèche vers le bas 15"/>
          <p:cNvSpPr/>
          <p:nvPr/>
        </p:nvSpPr>
        <p:spPr>
          <a:xfrm>
            <a:off x="4419600" y="3657600"/>
            <a:ext cx="254000" cy="2921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1" name="Flèche vers le bas 20"/>
          <p:cNvSpPr/>
          <p:nvPr/>
        </p:nvSpPr>
        <p:spPr>
          <a:xfrm>
            <a:off x="4419600" y="4711700"/>
            <a:ext cx="254000" cy="2921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46087" name="ZoneTexte 21"/>
          <p:cNvSpPr txBox="1">
            <a:spLocks noChangeArrowheads="1"/>
          </p:cNvSpPr>
          <p:nvPr/>
        </p:nvSpPr>
        <p:spPr bwMode="auto">
          <a:xfrm>
            <a:off x="1120775" y="230188"/>
            <a:ext cx="7388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Contexte de lésion de la moelle épinière</a:t>
            </a:r>
          </a:p>
        </p:txBody>
      </p:sp>
      <p:sp>
        <p:nvSpPr>
          <p:cNvPr id="46088" name="Rectangle 22"/>
          <p:cNvSpPr>
            <a:spLocks noChangeArrowheads="1"/>
          </p:cNvSpPr>
          <p:nvPr/>
        </p:nvSpPr>
        <p:spPr bwMode="auto">
          <a:xfrm>
            <a:off x="3063875" y="2247900"/>
            <a:ext cx="2992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Skia"/>
              </a:rPr>
              <a:t>Hammarlund et al, 2009</a:t>
            </a:r>
          </a:p>
        </p:txBody>
      </p:sp>
      <p:sp>
        <p:nvSpPr>
          <p:cNvPr id="46089" name="ZoneTexte 23"/>
          <p:cNvSpPr txBox="1">
            <a:spLocks noChangeArrowheads="1"/>
          </p:cNvSpPr>
          <p:nvPr/>
        </p:nvSpPr>
        <p:spPr bwMode="auto">
          <a:xfrm>
            <a:off x="1120775" y="844550"/>
            <a:ext cx="738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Skia"/>
                <a:ea typeface="Skia"/>
                <a:cs typeface="Skia"/>
              </a:rPr>
              <a:t>Reformation du cône de croissance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8"/>
          <p:cNvSpPr>
            <a:spLocks noChangeArrowheads="1"/>
          </p:cNvSpPr>
          <p:nvPr/>
        </p:nvSpPr>
        <p:spPr bwMode="auto">
          <a:xfrm>
            <a:off x="109538" y="0"/>
            <a:ext cx="104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Part. 3</a:t>
            </a:r>
            <a:endParaRPr lang="en-US" sz="2400">
              <a:latin typeface="Calibri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107" name="Imag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075" y="1141413"/>
            <a:ext cx="7223125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6264275" y="773113"/>
            <a:ext cx="2711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Skia"/>
              </a:rPr>
              <a:t>Hammarlund et al, 2009</a:t>
            </a:r>
          </a:p>
        </p:txBody>
      </p:sp>
      <p:sp>
        <p:nvSpPr>
          <p:cNvPr id="47109" name="Rectangle 11"/>
          <p:cNvSpPr>
            <a:spLocks noChangeArrowheads="1"/>
          </p:cNvSpPr>
          <p:nvPr/>
        </p:nvSpPr>
        <p:spPr bwMode="auto">
          <a:xfrm>
            <a:off x="955675" y="5348288"/>
            <a:ext cx="6067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Skia"/>
              </a:rPr>
              <a:t>-reformation du cône cruciale</a:t>
            </a:r>
          </a:p>
          <a:p>
            <a:endParaRPr lang="en-US" sz="2400" b="1">
              <a:latin typeface="Skia"/>
            </a:endParaRPr>
          </a:p>
          <a:p>
            <a:r>
              <a:rPr lang="en-US" sz="2400" b="1">
                <a:latin typeface="Skia"/>
              </a:rPr>
              <a:t>-Identification de gènes maîtres</a:t>
            </a:r>
          </a:p>
        </p:txBody>
      </p:sp>
      <p:sp>
        <p:nvSpPr>
          <p:cNvPr id="47110" name="ZoneTexte 15"/>
          <p:cNvSpPr txBox="1">
            <a:spLocks noChangeArrowheads="1"/>
          </p:cNvSpPr>
          <p:nvPr/>
        </p:nvSpPr>
        <p:spPr bwMode="auto">
          <a:xfrm>
            <a:off x="1120775" y="230188"/>
            <a:ext cx="7388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Contexte de lésion de la moelle épinière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39775" y="4519613"/>
            <a:ext cx="7566025" cy="1931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39775" y="2332038"/>
            <a:ext cx="7566025" cy="21129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1" name="Rectangle 8"/>
          <p:cNvSpPr>
            <a:spLocks noChangeArrowheads="1"/>
          </p:cNvSpPr>
          <p:nvPr/>
        </p:nvSpPr>
        <p:spPr bwMode="auto">
          <a:xfrm>
            <a:off x="109538" y="0"/>
            <a:ext cx="104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Part. 3</a:t>
            </a:r>
            <a:endParaRPr lang="en-US" sz="2400">
              <a:latin typeface="Calibri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17575" y="854075"/>
            <a:ext cx="73882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FF"/>
                </a:solidFill>
                <a:latin typeface="+mj-lt"/>
                <a:cs typeface="+mn-cs"/>
              </a:rPr>
              <a:t>Programme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+mn-c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+mn-cs"/>
              </a:rPr>
              <a:t>génétique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+mn-cs"/>
              </a:rPr>
              <a:t> de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+mn-cs"/>
              </a:rPr>
              <a:t>régénération</a:t>
            </a:r>
            <a:endParaRPr lang="en-US" sz="2400" dirty="0">
              <a:solidFill>
                <a:srgbClr val="0000FF"/>
              </a:solidFill>
              <a:latin typeface="+mj-lt"/>
              <a:cs typeface="+mn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39775" y="1778000"/>
            <a:ext cx="7388225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  <a:cs typeface="+mn-cs"/>
              </a:rPr>
              <a:t>Déclin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développemental</a:t>
            </a:r>
            <a:r>
              <a:rPr lang="en-US" sz="2000" dirty="0">
                <a:latin typeface="+mj-lt"/>
                <a:cs typeface="+mn-cs"/>
              </a:rPr>
              <a:t> du </a:t>
            </a:r>
            <a:r>
              <a:rPr lang="en-US" sz="2000" dirty="0" err="1">
                <a:latin typeface="+mj-lt"/>
                <a:cs typeface="+mn-cs"/>
              </a:rPr>
              <a:t>potentiel</a:t>
            </a:r>
            <a:r>
              <a:rPr lang="en-US" sz="2000" dirty="0">
                <a:latin typeface="+mj-lt"/>
                <a:cs typeface="+mn-cs"/>
              </a:rPr>
              <a:t> de </a:t>
            </a:r>
            <a:r>
              <a:rPr lang="en-US" sz="2000" dirty="0" err="1">
                <a:latin typeface="+mj-lt"/>
                <a:cs typeface="+mn-cs"/>
              </a:rPr>
              <a:t>croissance</a:t>
            </a:r>
            <a:endParaRPr lang="en-US" sz="2000" dirty="0">
              <a:latin typeface="+mj-lt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39775" y="2332038"/>
            <a:ext cx="7388225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  <a:cs typeface="+mn-cs"/>
              </a:rPr>
              <a:t>Recherche</a:t>
            </a:r>
            <a:r>
              <a:rPr lang="en-US" sz="2000" dirty="0">
                <a:latin typeface="+mj-lt"/>
                <a:cs typeface="+mn-cs"/>
              </a:rPr>
              <a:t> des </a:t>
            </a:r>
            <a:r>
              <a:rPr lang="en-US" sz="2000" dirty="0" err="1">
                <a:latin typeface="+mj-lt"/>
                <a:cs typeface="+mn-cs"/>
              </a:rPr>
              <a:t>programmes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génétiques</a:t>
            </a:r>
            <a:r>
              <a:rPr lang="en-US" sz="2000" dirty="0">
                <a:latin typeface="+mj-lt"/>
                <a:cs typeface="+mn-cs"/>
              </a:rPr>
              <a:t> de </a:t>
            </a:r>
            <a:r>
              <a:rPr lang="en-US" sz="2000" dirty="0" err="1">
                <a:latin typeface="+mj-lt"/>
                <a:cs typeface="+mn-cs"/>
              </a:rPr>
              <a:t>contrôle</a:t>
            </a:r>
            <a:r>
              <a:rPr lang="en-US" sz="2000" dirty="0">
                <a:latin typeface="+mj-lt"/>
                <a:cs typeface="+mn-cs"/>
              </a:rPr>
              <a:t> du </a:t>
            </a:r>
            <a:r>
              <a:rPr lang="en-US" sz="2000" dirty="0" err="1">
                <a:latin typeface="+mj-lt"/>
                <a:cs typeface="+mn-cs"/>
              </a:rPr>
              <a:t>potentiel</a:t>
            </a:r>
            <a:r>
              <a:rPr lang="en-US" sz="2000" dirty="0">
                <a:latin typeface="+mj-lt"/>
                <a:cs typeface="+mn-cs"/>
              </a:rPr>
              <a:t> de </a:t>
            </a:r>
            <a:r>
              <a:rPr lang="en-US" sz="2000" dirty="0" err="1">
                <a:latin typeface="+mj-lt"/>
                <a:cs typeface="+mn-cs"/>
              </a:rPr>
              <a:t>croissance</a:t>
            </a:r>
            <a:r>
              <a:rPr lang="en-US" sz="2000" dirty="0">
                <a:latin typeface="+mj-lt"/>
                <a:cs typeface="+mn-cs"/>
              </a:rPr>
              <a:t> (</a:t>
            </a:r>
            <a:r>
              <a:rPr lang="en-US" sz="2000" dirty="0" err="1">
                <a:latin typeface="+mj-lt"/>
                <a:cs typeface="+mn-cs"/>
              </a:rPr>
              <a:t>activateurs</a:t>
            </a:r>
            <a:r>
              <a:rPr lang="en-US" sz="2000" dirty="0">
                <a:latin typeface="+mj-lt"/>
                <a:cs typeface="+mn-cs"/>
              </a:rPr>
              <a:t> et </a:t>
            </a:r>
            <a:r>
              <a:rPr lang="en-US" sz="2000" dirty="0" err="1">
                <a:latin typeface="+mj-lt"/>
                <a:cs typeface="+mn-cs"/>
              </a:rPr>
              <a:t>inhibiteurs</a:t>
            </a:r>
            <a:r>
              <a:rPr lang="en-US" sz="2000" dirty="0">
                <a:latin typeface="+mj-lt"/>
                <a:cs typeface="+mn-cs"/>
              </a:rPr>
              <a:t>)</a:t>
            </a:r>
          </a:p>
        </p:txBody>
      </p:sp>
      <p:sp>
        <p:nvSpPr>
          <p:cNvPr id="48136" name="Rectangle 17"/>
          <p:cNvSpPr>
            <a:spLocks noChangeArrowheads="1"/>
          </p:cNvSpPr>
          <p:nvPr/>
        </p:nvSpPr>
        <p:spPr bwMode="auto">
          <a:xfrm>
            <a:off x="1120775" y="3038475"/>
            <a:ext cx="70072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90"/>
                </a:solidFill>
                <a:latin typeface="Skia"/>
              </a:rPr>
              <a:t>-Facteurs de transcription KLFs (Kruppel-like factors)</a:t>
            </a:r>
          </a:p>
          <a:p>
            <a:r>
              <a:rPr lang="en-US" sz="2000" b="1">
                <a:solidFill>
                  <a:srgbClr val="000090"/>
                </a:solidFill>
                <a:latin typeface="Skia"/>
              </a:rPr>
              <a:t>-Bcl-2</a:t>
            </a:r>
          </a:p>
          <a:p>
            <a:r>
              <a:rPr lang="en-US" sz="2000" b="1">
                <a:solidFill>
                  <a:srgbClr val="000090"/>
                </a:solidFill>
                <a:latin typeface="Skia"/>
              </a:rPr>
              <a:t>-PTEN/mTor</a:t>
            </a:r>
          </a:p>
          <a:p>
            <a:r>
              <a:rPr lang="en-US" sz="2000" b="1">
                <a:solidFill>
                  <a:srgbClr val="000090"/>
                </a:solidFill>
                <a:latin typeface="Skia"/>
              </a:rPr>
              <a:t>-PI3Kinase/AKT</a:t>
            </a:r>
          </a:p>
          <a:p>
            <a:endParaRPr lang="en-US" sz="2000" b="1">
              <a:solidFill>
                <a:srgbClr val="000090"/>
              </a:solidFill>
              <a:latin typeface="Skia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39775" y="4519613"/>
            <a:ext cx="7769225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cs typeface="+mn-cs"/>
              </a:rPr>
              <a:t>Etude du </a:t>
            </a:r>
            <a:r>
              <a:rPr lang="en-US" sz="2000" dirty="0" err="1">
                <a:solidFill>
                  <a:srgbClr val="000000"/>
                </a:solidFill>
                <a:latin typeface="+mj-lt"/>
                <a:cs typeface="+mn-cs"/>
              </a:rPr>
              <a:t>programme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cs typeface="+mn-cs"/>
              </a:rPr>
              <a:t>génétique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cs typeface="+mn-cs"/>
              </a:rPr>
              <a:t>induit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+mn-cs"/>
              </a:rPr>
              <a:t> par </a:t>
            </a:r>
            <a:r>
              <a:rPr lang="en-US" sz="2000" dirty="0" err="1">
                <a:solidFill>
                  <a:srgbClr val="000000"/>
                </a:solidFill>
                <a:latin typeface="+mj-lt"/>
                <a:cs typeface="+mn-cs"/>
              </a:rPr>
              <a:t>lésion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+mn-cs"/>
              </a:rPr>
              <a:t> du </a:t>
            </a:r>
            <a:r>
              <a:rPr lang="en-US" sz="2000" dirty="0" err="1">
                <a:solidFill>
                  <a:srgbClr val="000000"/>
                </a:solidFill>
                <a:latin typeface="+mj-lt"/>
                <a:cs typeface="+mn-cs"/>
              </a:rPr>
              <a:t>système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cs typeface="+mn-cs"/>
              </a:rPr>
              <a:t>nerveux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cs typeface="+mn-cs"/>
              </a:rPr>
              <a:t>périphérique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+mn-cs"/>
              </a:rPr>
              <a:t> (qui </a:t>
            </a:r>
            <a:r>
              <a:rPr lang="en-US" sz="2000" dirty="0" err="1">
                <a:solidFill>
                  <a:srgbClr val="000000"/>
                </a:solidFill>
                <a:latin typeface="+mj-lt"/>
                <a:cs typeface="+mn-cs"/>
              </a:rPr>
              <a:t>régénère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+mn-cs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48138" name="ZoneTexte 20"/>
          <p:cNvSpPr txBox="1">
            <a:spLocks noChangeArrowheads="1"/>
          </p:cNvSpPr>
          <p:nvPr/>
        </p:nvSpPr>
        <p:spPr bwMode="auto">
          <a:xfrm>
            <a:off x="1120775" y="230188"/>
            <a:ext cx="7388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Contexte de lésion de la moelle épinière</a:t>
            </a:r>
          </a:p>
        </p:txBody>
      </p:sp>
      <p:sp>
        <p:nvSpPr>
          <p:cNvPr id="48139" name="Rectangle 22"/>
          <p:cNvSpPr>
            <a:spLocks noChangeArrowheads="1"/>
          </p:cNvSpPr>
          <p:nvPr/>
        </p:nvSpPr>
        <p:spPr bwMode="auto">
          <a:xfrm>
            <a:off x="917575" y="5302250"/>
            <a:ext cx="7007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90"/>
                </a:solidFill>
                <a:latin typeface="Skia"/>
              </a:rPr>
              <a:t>-Voie de signalisation JAK/STAT, lésion périphérique, a	ctivée par la libération à la lésion de cytokines </a:t>
            </a:r>
          </a:p>
          <a:p>
            <a:r>
              <a:rPr lang="en-US" sz="2000" b="1">
                <a:solidFill>
                  <a:srgbClr val="000090"/>
                </a:solidFill>
                <a:latin typeface="Skia"/>
              </a:rPr>
              <a:t>-voie des nucléotides cycliques</a:t>
            </a:r>
          </a:p>
          <a:p>
            <a:endParaRPr lang="en-US" sz="2000" b="1">
              <a:solidFill>
                <a:srgbClr val="000090"/>
              </a:solidFill>
              <a:latin typeface="Skia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17575" y="1358900"/>
            <a:ext cx="73882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  <a:cs typeface="+mn-cs"/>
              </a:rPr>
              <a:t>1er limitation de la </a:t>
            </a:r>
            <a:r>
              <a:rPr lang="en-US" sz="2000" dirty="0" err="1">
                <a:latin typeface="+mj-lt"/>
                <a:cs typeface="+mn-cs"/>
              </a:rPr>
              <a:t>repousse</a:t>
            </a:r>
            <a:endParaRPr lang="en-US" sz="20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Imag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" y="1068388"/>
            <a:ext cx="7810500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6"/>
          <p:cNvSpPr>
            <a:spLocks noChangeArrowheads="1"/>
          </p:cNvSpPr>
          <p:nvPr/>
        </p:nvSpPr>
        <p:spPr bwMode="auto">
          <a:xfrm>
            <a:off x="109538" y="0"/>
            <a:ext cx="104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Part. 3</a:t>
            </a:r>
            <a:endParaRPr lang="en-US" sz="2400">
              <a:latin typeface="Calibri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56" name="ZoneTexte 8"/>
          <p:cNvSpPr txBox="1">
            <a:spLocks noChangeArrowheads="1"/>
          </p:cNvSpPr>
          <p:nvPr/>
        </p:nvSpPr>
        <p:spPr bwMode="auto">
          <a:xfrm>
            <a:off x="1120775" y="230188"/>
            <a:ext cx="7388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Contexte de lésion de la moelle épinière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14700" y="3073400"/>
            <a:ext cx="1524000" cy="292100"/>
          </a:xfrm>
          <a:prstGeom prst="rect">
            <a:avLst/>
          </a:prstGeom>
          <a:noFill/>
          <a:ln w="28575" cap="flat" cmpd="sng" algn="ctr">
            <a:solidFill>
              <a:srgbClr val="802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21100" y="3911600"/>
            <a:ext cx="1117600" cy="292100"/>
          </a:xfrm>
          <a:prstGeom prst="rect">
            <a:avLst/>
          </a:prstGeom>
          <a:noFill/>
          <a:ln w="28575" cap="flat" cmpd="sng" algn="ctr">
            <a:solidFill>
              <a:srgbClr val="802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98600" y="3530600"/>
            <a:ext cx="785813" cy="292100"/>
          </a:xfrm>
          <a:prstGeom prst="rect">
            <a:avLst/>
          </a:prstGeom>
          <a:noFill/>
          <a:ln w="28575" cap="flat" cmpd="sng" algn="ctr">
            <a:solidFill>
              <a:srgbClr val="802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01613" y="1389063"/>
            <a:ext cx="8716962" cy="425291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Forme libre 6"/>
          <p:cNvSpPr/>
          <p:nvPr/>
        </p:nvSpPr>
        <p:spPr>
          <a:xfrm>
            <a:off x="1123950" y="1389063"/>
            <a:ext cx="5030788" cy="3722687"/>
          </a:xfrm>
          <a:custGeom>
            <a:avLst/>
            <a:gdLst>
              <a:gd name="connsiteX0" fmla="*/ 3312079 w 5029603"/>
              <a:gd name="connsiteY0" fmla="*/ 3723318 h 3723318"/>
              <a:gd name="connsiteX1" fmla="*/ 2308175 w 5029603"/>
              <a:gd name="connsiteY1" fmla="*/ 2671032 h 3723318"/>
              <a:gd name="connsiteX2" fmla="*/ 1062365 w 5029603"/>
              <a:gd name="connsiteY2" fmla="*/ 1691318 h 3723318"/>
              <a:gd name="connsiteX3" fmla="*/ 469698 w 5029603"/>
              <a:gd name="connsiteY3" fmla="*/ 1340556 h 3723318"/>
              <a:gd name="connsiteX4" fmla="*/ 179413 w 5029603"/>
              <a:gd name="connsiteY4" fmla="*/ 1183318 h 3723318"/>
              <a:gd name="connsiteX5" fmla="*/ 82651 w 5029603"/>
              <a:gd name="connsiteY5" fmla="*/ 1026080 h 3723318"/>
              <a:gd name="connsiteX6" fmla="*/ 675317 w 5029603"/>
              <a:gd name="connsiteY6" fmla="*/ 191508 h 3723318"/>
              <a:gd name="connsiteX7" fmla="*/ 1001889 w 5029603"/>
              <a:gd name="connsiteY7" fmla="*/ 131032 h 3723318"/>
              <a:gd name="connsiteX8" fmla="*/ 1521984 w 5029603"/>
              <a:gd name="connsiteY8" fmla="*/ 312461 h 3723318"/>
              <a:gd name="connsiteX9" fmla="*/ 1751794 w 5029603"/>
              <a:gd name="connsiteY9" fmla="*/ 70556 h 3723318"/>
              <a:gd name="connsiteX10" fmla="*/ 1969508 w 5029603"/>
              <a:gd name="connsiteY10" fmla="*/ 143127 h 3723318"/>
              <a:gd name="connsiteX11" fmla="*/ 2392841 w 5029603"/>
              <a:gd name="connsiteY11" fmla="*/ 929318 h 3723318"/>
              <a:gd name="connsiteX12" fmla="*/ 3590270 w 5029603"/>
              <a:gd name="connsiteY12" fmla="*/ 1872746 h 3723318"/>
              <a:gd name="connsiteX13" fmla="*/ 4666746 w 5029603"/>
              <a:gd name="connsiteY13" fmla="*/ 2211413 h 3723318"/>
              <a:gd name="connsiteX14" fmla="*/ 5029603 w 5029603"/>
              <a:gd name="connsiteY14" fmla="*/ 2537985 h 3723318"/>
              <a:gd name="connsiteX15" fmla="*/ 5029603 w 5029603"/>
              <a:gd name="connsiteY15" fmla="*/ 2537985 h 372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29603" h="3723318">
                <a:moveTo>
                  <a:pt x="3312079" y="3723318"/>
                </a:moveTo>
                <a:cubicBezTo>
                  <a:pt x="2997603" y="3366508"/>
                  <a:pt x="2683127" y="3009699"/>
                  <a:pt x="2308175" y="2671032"/>
                </a:cubicBezTo>
                <a:cubicBezTo>
                  <a:pt x="1933223" y="2332365"/>
                  <a:pt x="1368778" y="1913064"/>
                  <a:pt x="1062365" y="1691318"/>
                </a:cubicBezTo>
                <a:cubicBezTo>
                  <a:pt x="755952" y="1469572"/>
                  <a:pt x="616856" y="1425223"/>
                  <a:pt x="469698" y="1340556"/>
                </a:cubicBezTo>
                <a:cubicBezTo>
                  <a:pt x="322540" y="1255889"/>
                  <a:pt x="243921" y="1235731"/>
                  <a:pt x="179413" y="1183318"/>
                </a:cubicBezTo>
                <a:cubicBezTo>
                  <a:pt x="114905" y="1130905"/>
                  <a:pt x="0" y="1191382"/>
                  <a:pt x="82651" y="1026080"/>
                </a:cubicBezTo>
                <a:cubicBezTo>
                  <a:pt x="165302" y="860778"/>
                  <a:pt x="522111" y="340683"/>
                  <a:pt x="675317" y="191508"/>
                </a:cubicBezTo>
                <a:cubicBezTo>
                  <a:pt x="828523" y="42333"/>
                  <a:pt x="860778" y="110873"/>
                  <a:pt x="1001889" y="131032"/>
                </a:cubicBezTo>
                <a:cubicBezTo>
                  <a:pt x="1143000" y="151191"/>
                  <a:pt x="1397000" y="322540"/>
                  <a:pt x="1521984" y="312461"/>
                </a:cubicBezTo>
                <a:cubicBezTo>
                  <a:pt x="1646968" y="302382"/>
                  <a:pt x="1677207" y="98778"/>
                  <a:pt x="1751794" y="70556"/>
                </a:cubicBezTo>
                <a:cubicBezTo>
                  <a:pt x="1826381" y="42334"/>
                  <a:pt x="1862667" y="0"/>
                  <a:pt x="1969508" y="143127"/>
                </a:cubicBezTo>
                <a:cubicBezTo>
                  <a:pt x="2076349" y="286254"/>
                  <a:pt x="2122714" y="641048"/>
                  <a:pt x="2392841" y="929318"/>
                </a:cubicBezTo>
                <a:cubicBezTo>
                  <a:pt x="2662968" y="1217588"/>
                  <a:pt x="3211286" y="1659064"/>
                  <a:pt x="3590270" y="1872746"/>
                </a:cubicBezTo>
                <a:cubicBezTo>
                  <a:pt x="3969254" y="2086428"/>
                  <a:pt x="4426857" y="2100540"/>
                  <a:pt x="4666746" y="2211413"/>
                </a:cubicBezTo>
                <a:cubicBezTo>
                  <a:pt x="4906635" y="2322286"/>
                  <a:pt x="5029603" y="2537985"/>
                  <a:pt x="5029603" y="2537985"/>
                </a:cubicBezTo>
                <a:lnTo>
                  <a:pt x="5029603" y="253798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Skia"/>
              <a:cs typeface="Skia"/>
            </a:endParaRPr>
          </a:p>
        </p:txBody>
      </p:sp>
      <p:sp>
        <p:nvSpPr>
          <p:cNvPr id="8" name="Forme libre 7"/>
          <p:cNvSpPr/>
          <p:nvPr/>
        </p:nvSpPr>
        <p:spPr>
          <a:xfrm rot="204191">
            <a:off x="3438525" y="2443163"/>
            <a:ext cx="1360488" cy="1122362"/>
          </a:xfrm>
          <a:custGeom>
            <a:avLst/>
            <a:gdLst>
              <a:gd name="connsiteX0" fmla="*/ 129016 w 1247825"/>
              <a:gd name="connsiteY0" fmla="*/ 16127 h 1122842"/>
              <a:gd name="connsiteX1" fmla="*/ 56444 w 1247825"/>
              <a:gd name="connsiteY1" fmla="*/ 572508 h 1122842"/>
              <a:gd name="connsiteX2" fmla="*/ 467682 w 1247825"/>
              <a:gd name="connsiteY2" fmla="*/ 1044223 h 1122842"/>
              <a:gd name="connsiteX3" fmla="*/ 915206 w 1247825"/>
              <a:gd name="connsiteY3" fmla="*/ 1044223 h 1122842"/>
              <a:gd name="connsiteX4" fmla="*/ 1205492 w 1247825"/>
              <a:gd name="connsiteY4" fmla="*/ 850699 h 1122842"/>
              <a:gd name="connsiteX5" fmla="*/ 661206 w 1247825"/>
              <a:gd name="connsiteY5" fmla="*/ 451556 h 1122842"/>
              <a:gd name="connsiteX6" fmla="*/ 165301 w 1247825"/>
              <a:gd name="connsiteY6" fmla="*/ 64508 h 1122842"/>
              <a:gd name="connsiteX7" fmla="*/ 92730 w 1247825"/>
              <a:gd name="connsiteY7" fmla="*/ 64508 h 1122842"/>
              <a:gd name="connsiteX8" fmla="*/ 92730 w 1247825"/>
              <a:gd name="connsiteY8" fmla="*/ 64508 h 1122842"/>
              <a:gd name="connsiteX0" fmla="*/ 129016 w 1360972"/>
              <a:gd name="connsiteY0" fmla="*/ 16127 h 1122842"/>
              <a:gd name="connsiteX1" fmla="*/ 56444 w 1360972"/>
              <a:gd name="connsiteY1" fmla="*/ 572508 h 1122842"/>
              <a:gd name="connsiteX2" fmla="*/ 467682 w 1360972"/>
              <a:gd name="connsiteY2" fmla="*/ 1044223 h 1122842"/>
              <a:gd name="connsiteX3" fmla="*/ 915206 w 1360972"/>
              <a:gd name="connsiteY3" fmla="*/ 1044223 h 1122842"/>
              <a:gd name="connsiteX4" fmla="*/ 1205492 w 1360972"/>
              <a:gd name="connsiteY4" fmla="*/ 850699 h 1122842"/>
              <a:gd name="connsiteX5" fmla="*/ 1270258 w 1360972"/>
              <a:gd name="connsiteY5" fmla="*/ 801801 h 1122842"/>
              <a:gd name="connsiteX6" fmla="*/ 661206 w 1360972"/>
              <a:gd name="connsiteY6" fmla="*/ 451556 h 1122842"/>
              <a:gd name="connsiteX7" fmla="*/ 165301 w 1360972"/>
              <a:gd name="connsiteY7" fmla="*/ 64508 h 1122842"/>
              <a:gd name="connsiteX8" fmla="*/ 92730 w 1360972"/>
              <a:gd name="connsiteY8" fmla="*/ 64508 h 1122842"/>
              <a:gd name="connsiteX9" fmla="*/ 92730 w 1360972"/>
              <a:gd name="connsiteY9" fmla="*/ 64508 h 112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0972" h="1122842">
                <a:moveTo>
                  <a:pt x="129016" y="16127"/>
                </a:moveTo>
                <a:cubicBezTo>
                  <a:pt x="64508" y="208643"/>
                  <a:pt x="0" y="401159"/>
                  <a:pt x="56444" y="572508"/>
                </a:cubicBezTo>
                <a:cubicBezTo>
                  <a:pt x="112888" y="743857"/>
                  <a:pt x="324555" y="965604"/>
                  <a:pt x="467682" y="1044223"/>
                </a:cubicBezTo>
                <a:cubicBezTo>
                  <a:pt x="610809" y="1122842"/>
                  <a:pt x="792238" y="1076477"/>
                  <a:pt x="915206" y="1044223"/>
                </a:cubicBezTo>
                <a:cubicBezTo>
                  <a:pt x="1038174" y="1011969"/>
                  <a:pt x="1146317" y="891103"/>
                  <a:pt x="1205492" y="850699"/>
                </a:cubicBezTo>
                <a:cubicBezTo>
                  <a:pt x="1264667" y="810295"/>
                  <a:pt x="1360972" y="868325"/>
                  <a:pt x="1270258" y="801801"/>
                </a:cubicBezTo>
                <a:cubicBezTo>
                  <a:pt x="1067241" y="685053"/>
                  <a:pt x="845366" y="574438"/>
                  <a:pt x="661206" y="451556"/>
                </a:cubicBezTo>
                <a:cubicBezTo>
                  <a:pt x="477046" y="328674"/>
                  <a:pt x="260047" y="129016"/>
                  <a:pt x="165301" y="64508"/>
                </a:cubicBezTo>
                <a:cubicBezTo>
                  <a:pt x="70555" y="0"/>
                  <a:pt x="92730" y="64508"/>
                  <a:pt x="92730" y="64508"/>
                </a:cubicBezTo>
                <a:lnTo>
                  <a:pt x="92730" y="64508"/>
                </a:lnTo>
              </a:path>
            </a:pathLst>
          </a:cu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Skia"/>
              <a:cs typeface="Skia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4333875" y="3754438"/>
            <a:ext cx="1957388" cy="1684337"/>
          </a:xfrm>
          <a:custGeom>
            <a:avLst/>
            <a:gdLst>
              <a:gd name="connsiteX0" fmla="*/ 838394 w 1795078"/>
              <a:gd name="connsiteY0" fmla="*/ 122446 h 1685187"/>
              <a:gd name="connsiteX1" fmla="*/ 1386256 w 1795078"/>
              <a:gd name="connsiteY1" fmla="*/ 22829 h 1685187"/>
              <a:gd name="connsiteX2" fmla="*/ 1734896 w 1795078"/>
              <a:gd name="connsiteY2" fmla="*/ 259420 h 1685187"/>
              <a:gd name="connsiteX3" fmla="*/ 1747347 w 1795078"/>
              <a:gd name="connsiteY3" fmla="*/ 682791 h 1685187"/>
              <a:gd name="connsiteX4" fmla="*/ 1585479 w 1795078"/>
              <a:gd name="connsiteY4" fmla="*/ 1106163 h 1685187"/>
              <a:gd name="connsiteX5" fmla="*/ 1199485 w 1795078"/>
              <a:gd name="connsiteY5" fmla="*/ 1317849 h 1685187"/>
              <a:gd name="connsiteX6" fmla="*/ 1124777 w 1795078"/>
              <a:gd name="connsiteY6" fmla="*/ 1043903 h 1685187"/>
              <a:gd name="connsiteX7" fmla="*/ 1025166 w 1795078"/>
              <a:gd name="connsiteY7" fmla="*/ 1255588 h 1685187"/>
              <a:gd name="connsiteX8" fmla="*/ 801040 w 1795078"/>
              <a:gd name="connsiteY8" fmla="*/ 1554439 h 1685187"/>
              <a:gd name="connsiteX9" fmla="*/ 390144 w 1795078"/>
              <a:gd name="connsiteY9" fmla="*/ 1666508 h 1685187"/>
              <a:gd name="connsiteX10" fmla="*/ 153567 w 1795078"/>
              <a:gd name="connsiteY10" fmla="*/ 1604248 h 1685187"/>
              <a:gd name="connsiteX11" fmla="*/ 4150 w 1795078"/>
              <a:gd name="connsiteY11" fmla="*/ 1180876 h 1685187"/>
              <a:gd name="connsiteX12" fmla="*/ 178470 w 1795078"/>
              <a:gd name="connsiteY12" fmla="*/ 682791 h 1685187"/>
              <a:gd name="connsiteX13" fmla="*/ 564464 w 1795078"/>
              <a:gd name="connsiteY13" fmla="*/ 321680 h 1685187"/>
              <a:gd name="connsiteX14" fmla="*/ 838394 w 1795078"/>
              <a:gd name="connsiteY14" fmla="*/ 122446 h 168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5078" h="1685187">
                <a:moveTo>
                  <a:pt x="838394" y="122446"/>
                </a:moveTo>
                <a:cubicBezTo>
                  <a:pt x="975359" y="72638"/>
                  <a:pt x="1236839" y="0"/>
                  <a:pt x="1386256" y="22829"/>
                </a:cubicBezTo>
                <a:cubicBezTo>
                  <a:pt x="1535673" y="45658"/>
                  <a:pt x="1674714" y="149426"/>
                  <a:pt x="1734896" y="259420"/>
                </a:cubicBezTo>
                <a:cubicBezTo>
                  <a:pt x="1795078" y="369414"/>
                  <a:pt x="1772250" y="541667"/>
                  <a:pt x="1747347" y="682791"/>
                </a:cubicBezTo>
                <a:cubicBezTo>
                  <a:pt x="1722444" y="823915"/>
                  <a:pt x="1676789" y="1000320"/>
                  <a:pt x="1585479" y="1106163"/>
                </a:cubicBezTo>
                <a:cubicBezTo>
                  <a:pt x="1494169" y="1212006"/>
                  <a:pt x="1276269" y="1328226"/>
                  <a:pt x="1199485" y="1317849"/>
                </a:cubicBezTo>
                <a:cubicBezTo>
                  <a:pt x="1122701" y="1307472"/>
                  <a:pt x="1153830" y="1054280"/>
                  <a:pt x="1124777" y="1043903"/>
                </a:cubicBezTo>
                <a:cubicBezTo>
                  <a:pt x="1095724" y="1033526"/>
                  <a:pt x="1079122" y="1170499"/>
                  <a:pt x="1025166" y="1255588"/>
                </a:cubicBezTo>
                <a:cubicBezTo>
                  <a:pt x="971210" y="1340677"/>
                  <a:pt x="906877" y="1485952"/>
                  <a:pt x="801040" y="1554439"/>
                </a:cubicBezTo>
                <a:cubicBezTo>
                  <a:pt x="695203" y="1622926"/>
                  <a:pt x="498056" y="1658206"/>
                  <a:pt x="390144" y="1666508"/>
                </a:cubicBezTo>
                <a:cubicBezTo>
                  <a:pt x="282232" y="1674810"/>
                  <a:pt x="217899" y="1685187"/>
                  <a:pt x="153567" y="1604248"/>
                </a:cubicBezTo>
                <a:cubicBezTo>
                  <a:pt x="89235" y="1523309"/>
                  <a:pt x="0" y="1334452"/>
                  <a:pt x="4150" y="1180876"/>
                </a:cubicBezTo>
                <a:cubicBezTo>
                  <a:pt x="8300" y="1027300"/>
                  <a:pt x="85084" y="825990"/>
                  <a:pt x="178470" y="682791"/>
                </a:cubicBezTo>
                <a:cubicBezTo>
                  <a:pt x="271856" y="539592"/>
                  <a:pt x="456552" y="410920"/>
                  <a:pt x="564464" y="321680"/>
                </a:cubicBezTo>
                <a:cubicBezTo>
                  <a:pt x="672376" y="232440"/>
                  <a:pt x="701429" y="172254"/>
                  <a:pt x="838394" y="1224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Skia"/>
              <a:cs typeface="Skia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4722813" y="3935413"/>
            <a:ext cx="1274762" cy="1371600"/>
          </a:xfrm>
          <a:custGeom>
            <a:avLst/>
            <a:gdLst>
              <a:gd name="connsiteX0" fmla="*/ 447523 w 1274032"/>
              <a:gd name="connsiteY0" fmla="*/ 12095 h 1370793"/>
              <a:gd name="connsiteX1" fmla="*/ 302381 w 1274032"/>
              <a:gd name="connsiteY1" fmla="*/ 157238 h 1370793"/>
              <a:gd name="connsiteX2" fmla="*/ 399142 w 1274032"/>
              <a:gd name="connsiteY2" fmla="*/ 701523 h 1370793"/>
              <a:gd name="connsiteX3" fmla="*/ 72571 w 1274032"/>
              <a:gd name="connsiteY3" fmla="*/ 1112761 h 1370793"/>
              <a:gd name="connsiteX4" fmla="*/ 48381 w 1274032"/>
              <a:gd name="connsiteY4" fmla="*/ 1342571 h 1370793"/>
              <a:gd name="connsiteX5" fmla="*/ 362857 w 1274032"/>
              <a:gd name="connsiteY5" fmla="*/ 1282095 h 1370793"/>
              <a:gd name="connsiteX6" fmla="*/ 580571 w 1274032"/>
              <a:gd name="connsiteY6" fmla="*/ 943428 h 1370793"/>
              <a:gd name="connsiteX7" fmla="*/ 665238 w 1274032"/>
              <a:gd name="connsiteY7" fmla="*/ 822476 h 1370793"/>
              <a:gd name="connsiteX8" fmla="*/ 774095 w 1274032"/>
              <a:gd name="connsiteY8" fmla="*/ 822476 h 1370793"/>
              <a:gd name="connsiteX9" fmla="*/ 846666 w 1274032"/>
              <a:gd name="connsiteY9" fmla="*/ 979714 h 1370793"/>
              <a:gd name="connsiteX10" fmla="*/ 1028095 w 1274032"/>
              <a:gd name="connsiteY10" fmla="*/ 882952 h 1370793"/>
              <a:gd name="connsiteX11" fmla="*/ 1124857 w 1274032"/>
              <a:gd name="connsiteY11" fmla="*/ 713618 h 1370793"/>
              <a:gd name="connsiteX12" fmla="*/ 1064381 w 1274032"/>
              <a:gd name="connsiteY12" fmla="*/ 628952 h 1370793"/>
              <a:gd name="connsiteX13" fmla="*/ 1209523 w 1274032"/>
              <a:gd name="connsiteY13" fmla="*/ 302380 h 1370793"/>
              <a:gd name="connsiteX14" fmla="*/ 1270000 w 1274032"/>
              <a:gd name="connsiteY14" fmla="*/ 145142 h 1370793"/>
              <a:gd name="connsiteX15" fmla="*/ 1233714 w 1274032"/>
              <a:gd name="connsiteY15" fmla="*/ 108857 h 1370793"/>
              <a:gd name="connsiteX16" fmla="*/ 1100666 w 1274032"/>
              <a:gd name="connsiteY16" fmla="*/ 314476 h 1370793"/>
              <a:gd name="connsiteX17" fmla="*/ 919238 w 1274032"/>
              <a:gd name="connsiteY17" fmla="*/ 628952 h 1370793"/>
              <a:gd name="connsiteX18" fmla="*/ 677333 w 1274032"/>
              <a:gd name="connsiteY18" fmla="*/ 616857 h 1370793"/>
              <a:gd name="connsiteX19" fmla="*/ 592666 w 1274032"/>
              <a:gd name="connsiteY19" fmla="*/ 290285 h 1370793"/>
              <a:gd name="connsiteX20" fmla="*/ 532190 w 1274032"/>
              <a:gd name="connsiteY20" fmla="*/ 84666 h 1370793"/>
              <a:gd name="connsiteX21" fmla="*/ 447523 w 1274032"/>
              <a:gd name="connsiteY21" fmla="*/ 12095 h 137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74032" h="1370793">
                <a:moveTo>
                  <a:pt x="447523" y="12095"/>
                </a:moveTo>
                <a:cubicBezTo>
                  <a:pt x="409222" y="24190"/>
                  <a:pt x="310444" y="42333"/>
                  <a:pt x="302381" y="157238"/>
                </a:cubicBezTo>
                <a:cubicBezTo>
                  <a:pt x="294318" y="272143"/>
                  <a:pt x="437444" y="542269"/>
                  <a:pt x="399142" y="701523"/>
                </a:cubicBezTo>
                <a:cubicBezTo>
                  <a:pt x="360840" y="860777"/>
                  <a:pt x="131031" y="1005920"/>
                  <a:pt x="72571" y="1112761"/>
                </a:cubicBezTo>
                <a:cubicBezTo>
                  <a:pt x="14111" y="1219602"/>
                  <a:pt x="0" y="1314349"/>
                  <a:pt x="48381" y="1342571"/>
                </a:cubicBezTo>
                <a:cubicBezTo>
                  <a:pt x="96762" y="1370793"/>
                  <a:pt x="274159" y="1348619"/>
                  <a:pt x="362857" y="1282095"/>
                </a:cubicBezTo>
                <a:cubicBezTo>
                  <a:pt x="451555" y="1215571"/>
                  <a:pt x="530174" y="1020031"/>
                  <a:pt x="580571" y="943428"/>
                </a:cubicBezTo>
                <a:cubicBezTo>
                  <a:pt x="630968" y="866825"/>
                  <a:pt x="632984" y="842635"/>
                  <a:pt x="665238" y="822476"/>
                </a:cubicBezTo>
                <a:cubicBezTo>
                  <a:pt x="697492" y="802317"/>
                  <a:pt x="743857" y="796270"/>
                  <a:pt x="774095" y="822476"/>
                </a:cubicBezTo>
                <a:cubicBezTo>
                  <a:pt x="804333" y="848682"/>
                  <a:pt x="804333" y="969635"/>
                  <a:pt x="846666" y="979714"/>
                </a:cubicBezTo>
                <a:cubicBezTo>
                  <a:pt x="888999" y="989793"/>
                  <a:pt x="981730" y="927301"/>
                  <a:pt x="1028095" y="882952"/>
                </a:cubicBezTo>
                <a:cubicBezTo>
                  <a:pt x="1074460" y="838603"/>
                  <a:pt x="1118809" y="755951"/>
                  <a:pt x="1124857" y="713618"/>
                </a:cubicBezTo>
                <a:cubicBezTo>
                  <a:pt x="1130905" y="671285"/>
                  <a:pt x="1050270" y="697492"/>
                  <a:pt x="1064381" y="628952"/>
                </a:cubicBezTo>
                <a:cubicBezTo>
                  <a:pt x="1078492" y="560412"/>
                  <a:pt x="1175253" y="383015"/>
                  <a:pt x="1209523" y="302380"/>
                </a:cubicBezTo>
                <a:cubicBezTo>
                  <a:pt x="1243793" y="221745"/>
                  <a:pt x="1265968" y="177396"/>
                  <a:pt x="1270000" y="145142"/>
                </a:cubicBezTo>
                <a:cubicBezTo>
                  <a:pt x="1274032" y="112888"/>
                  <a:pt x="1261936" y="80635"/>
                  <a:pt x="1233714" y="108857"/>
                </a:cubicBezTo>
                <a:cubicBezTo>
                  <a:pt x="1205492" y="137079"/>
                  <a:pt x="1153079" y="227794"/>
                  <a:pt x="1100666" y="314476"/>
                </a:cubicBezTo>
                <a:cubicBezTo>
                  <a:pt x="1048253" y="401158"/>
                  <a:pt x="989793" y="578555"/>
                  <a:pt x="919238" y="628952"/>
                </a:cubicBezTo>
                <a:cubicBezTo>
                  <a:pt x="848683" y="679349"/>
                  <a:pt x="731762" y="673301"/>
                  <a:pt x="677333" y="616857"/>
                </a:cubicBezTo>
                <a:cubicBezTo>
                  <a:pt x="622904" y="560413"/>
                  <a:pt x="616857" y="378984"/>
                  <a:pt x="592666" y="290285"/>
                </a:cubicBezTo>
                <a:cubicBezTo>
                  <a:pt x="568476" y="201587"/>
                  <a:pt x="552349" y="126999"/>
                  <a:pt x="532190" y="84666"/>
                </a:cubicBezTo>
                <a:cubicBezTo>
                  <a:pt x="512031" y="42333"/>
                  <a:pt x="485824" y="0"/>
                  <a:pt x="447523" y="1209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Skia"/>
              <a:cs typeface="Skia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1466850" y="1563688"/>
            <a:ext cx="1657350" cy="1206500"/>
          </a:xfrm>
          <a:custGeom>
            <a:avLst/>
            <a:gdLst>
              <a:gd name="connsiteX0" fmla="*/ 0 w 1656037"/>
              <a:gd name="connsiteY0" fmla="*/ 1095786 h 1207855"/>
              <a:gd name="connsiteX1" fmla="*/ 211674 w 1656037"/>
              <a:gd name="connsiteY1" fmla="*/ 1145594 h 1207855"/>
              <a:gd name="connsiteX2" fmla="*/ 361091 w 1656037"/>
              <a:gd name="connsiteY2" fmla="*/ 1182951 h 1207855"/>
              <a:gd name="connsiteX3" fmla="*/ 1033467 w 1656037"/>
              <a:gd name="connsiteY3" fmla="*/ 996169 h 1207855"/>
              <a:gd name="connsiteX4" fmla="*/ 1494169 w 1656037"/>
              <a:gd name="connsiteY4" fmla="*/ 672414 h 1207855"/>
              <a:gd name="connsiteX5" fmla="*/ 1631134 w 1656037"/>
              <a:gd name="connsiteY5" fmla="*/ 336207 h 1207855"/>
              <a:gd name="connsiteX6" fmla="*/ 1643586 w 1656037"/>
              <a:gd name="connsiteY6" fmla="*/ 0 h 1207855"/>
              <a:gd name="connsiteX7" fmla="*/ 1643586 w 1656037"/>
              <a:gd name="connsiteY7" fmla="*/ 0 h 1207855"/>
              <a:gd name="connsiteX8" fmla="*/ 1643586 w 1656037"/>
              <a:gd name="connsiteY8" fmla="*/ 0 h 120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6037" h="1207855">
                <a:moveTo>
                  <a:pt x="0" y="1095786"/>
                </a:moveTo>
                <a:lnTo>
                  <a:pt x="211674" y="1145594"/>
                </a:lnTo>
                <a:cubicBezTo>
                  <a:pt x="271856" y="1160122"/>
                  <a:pt x="224126" y="1207855"/>
                  <a:pt x="361091" y="1182951"/>
                </a:cubicBezTo>
                <a:cubicBezTo>
                  <a:pt x="498057" y="1158047"/>
                  <a:pt x="844621" y="1081258"/>
                  <a:pt x="1033467" y="996169"/>
                </a:cubicBezTo>
                <a:cubicBezTo>
                  <a:pt x="1222313" y="911080"/>
                  <a:pt x="1394558" y="782408"/>
                  <a:pt x="1494169" y="672414"/>
                </a:cubicBezTo>
                <a:cubicBezTo>
                  <a:pt x="1593780" y="562420"/>
                  <a:pt x="1606231" y="448276"/>
                  <a:pt x="1631134" y="336207"/>
                </a:cubicBezTo>
                <a:cubicBezTo>
                  <a:pt x="1656037" y="224138"/>
                  <a:pt x="1643586" y="0"/>
                  <a:pt x="1643586" y="0"/>
                </a:cubicBezTo>
                <a:lnTo>
                  <a:pt x="1643586" y="0"/>
                </a:lnTo>
                <a:lnTo>
                  <a:pt x="1643586" y="0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Skia"/>
              <a:cs typeface="Skia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2051050" y="1447800"/>
            <a:ext cx="881063" cy="287338"/>
          </a:xfrm>
          <a:custGeom>
            <a:avLst/>
            <a:gdLst>
              <a:gd name="connsiteX0" fmla="*/ 62257 w 884049"/>
              <a:gd name="connsiteY0" fmla="*/ 41508 h 286399"/>
              <a:gd name="connsiteX1" fmla="*/ 211674 w 884049"/>
              <a:gd name="connsiteY1" fmla="*/ 228289 h 286399"/>
              <a:gd name="connsiteX2" fmla="*/ 659925 w 884049"/>
              <a:gd name="connsiteY2" fmla="*/ 278098 h 286399"/>
              <a:gd name="connsiteX3" fmla="*/ 759536 w 884049"/>
              <a:gd name="connsiteY3" fmla="*/ 178481 h 286399"/>
              <a:gd name="connsiteX4" fmla="*/ 834244 w 884049"/>
              <a:gd name="connsiteY4" fmla="*/ 41508 h 286399"/>
              <a:gd name="connsiteX5" fmla="*/ 834244 w 884049"/>
              <a:gd name="connsiteY5" fmla="*/ 4151 h 286399"/>
              <a:gd name="connsiteX6" fmla="*/ 535411 w 884049"/>
              <a:gd name="connsiteY6" fmla="*/ 66412 h 286399"/>
              <a:gd name="connsiteX7" fmla="*/ 323737 w 884049"/>
              <a:gd name="connsiteY7" fmla="*/ 66412 h 286399"/>
              <a:gd name="connsiteX8" fmla="*/ 211674 w 884049"/>
              <a:gd name="connsiteY8" fmla="*/ 41508 h 286399"/>
              <a:gd name="connsiteX9" fmla="*/ 136966 w 884049"/>
              <a:gd name="connsiteY9" fmla="*/ 4151 h 286399"/>
              <a:gd name="connsiteX10" fmla="*/ 0 w 884049"/>
              <a:gd name="connsiteY10" fmla="*/ 66412 h 286399"/>
              <a:gd name="connsiteX11" fmla="*/ 0 w 884049"/>
              <a:gd name="connsiteY11" fmla="*/ 66412 h 28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4049" h="286399">
                <a:moveTo>
                  <a:pt x="62257" y="41508"/>
                </a:moveTo>
                <a:cubicBezTo>
                  <a:pt x="87160" y="115182"/>
                  <a:pt x="112063" y="188857"/>
                  <a:pt x="211674" y="228289"/>
                </a:cubicBezTo>
                <a:cubicBezTo>
                  <a:pt x="311285" y="267721"/>
                  <a:pt x="568615" y="286399"/>
                  <a:pt x="659925" y="278098"/>
                </a:cubicBezTo>
                <a:cubicBezTo>
                  <a:pt x="751235" y="269797"/>
                  <a:pt x="730483" y="217913"/>
                  <a:pt x="759536" y="178481"/>
                </a:cubicBezTo>
                <a:cubicBezTo>
                  <a:pt x="788589" y="139049"/>
                  <a:pt x="821793" y="70563"/>
                  <a:pt x="834244" y="41508"/>
                </a:cubicBezTo>
                <a:cubicBezTo>
                  <a:pt x="846695" y="12453"/>
                  <a:pt x="884049" y="0"/>
                  <a:pt x="834244" y="4151"/>
                </a:cubicBezTo>
                <a:cubicBezTo>
                  <a:pt x="784439" y="8302"/>
                  <a:pt x="620496" y="56035"/>
                  <a:pt x="535411" y="66412"/>
                </a:cubicBezTo>
                <a:cubicBezTo>
                  <a:pt x="450327" y="76789"/>
                  <a:pt x="377693" y="70563"/>
                  <a:pt x="323737" y="66412"/>
                </a:cubicBezTo>
                <a:cubicBezTo>
                  <a:pt x="269781" y="62261"/>
                  <a:pt x="242802" y="51885"/>
                  <a:pt x="211674" y="41508"/>
                </a:cubicBezTo>
                <a:cubicBezTo>
                  <a:pt x="180546" y="31131"/>
                  <a:pt x="172245" y="0"/>
                  <a:pt x="136966" y="4151"/>
                </a:cubicBezTo>
                <a:cubicBezTo>
                  <a:pt x="101687" y="8302"/>
                  <a:pt x="0" y="66412"/>
                  <a:pt x="0" y="66412"/>
                </a:cubicBezTo>
                <a:lnTo>
                  <a:pt x="0" y="66412"/>
                </a:lnTo>
              </a:path>
            </a:pathLst>
          </a:custGeom>
          <a:blipFill rotWithShape="1"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Skia"/>
              <a:cs typeface="Skia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2805113" y="1417638"/>
            <a:ext cx="746125" cy="1243012"/>
          </a:xfrm>
          <a:custGeom>
            <a:avLst/>
            <a:gdLst>
              <a:gd name="connsiteX0" fmla="*/ 84667 w 746478"/>
              <a:gd name="connsiteY0" fmla="*/ 66322 h 1243188"/>
              <a:gd name="connsiteX1" fmla="*/ 203200 w 746478"/>
              <a:gd name="connsiteY1" fmla="*/ 15522 h 1243188"/>
              <a:gd name="connsiteX2" fmla="*/ 321733 w 746478"/>
              <a:gd name="connsiteY2" fmla="*/ 159455 h 1243188"/>
              <a:gd name="connsiteX3" fmla="*/ 431800 w 746478"/>
              <a:gd name="connsiteY3" fmla="*/ 481188 h 1243188"/>
              <a:gd name="connsiteX4" fmla="*/ 541867 w 746478"/>
              <a:gd name="connsiteY4" fmla="*/ 701322 h 1243188"/>
              <a:gd name="connsiteX5" fmla="*/ 643467 w 746478"/>
              <a:gd name="connsiteY5" fmla="*/ 862188 h 1243188"/>
              <a:gd name="connsiteX6" fmla="*/ 745067 w 746478"/>
              <a:gd name="connsiteY6" fmla="*/ 946855 h 1243188"/>
              <a:gd name="connsiteX7" fmla="*/ 651933 w 746478"/>
              <a:gd name="connsiteY7" fmla="*/ 1217788 h 1243188"/>
              <a:gd name="connsiteX8" fmla="*/ 474133 w 746478"/>
              <a:gd name="connsiteY8" fmla="*/ 794455 h 1243188"/>
              <a:gd name="connsiteX9" fmla="*/ 296333 w 746478"/>
              <a:gd name="connsiteY9" fmla="*/ 472722 h 1243188"/>
              <a:gd name="connsiteX10" fmla="*/ 203200 w 746478"/>
              <a:gd name="connsiteY10" fmla="*/ 371122 h 1243188"/>
              <a:gd name="connsiteX11" fmla="*/ 0 w 746478"/>
              <a:gd name="connsiteY11" fmla="*/ 303388 h 1243188"/>
              <a:gd name="connsiteX12" fmla="*/ 0 w 746478"/>
              <a:gd name="connsiteY12" fmla="*/ 303388 h 124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6478" h="1243188">
                <a:moveTo>
                  <a:pt x="84667" y="66322"/>
                </a:moveTo>
                <a:cubicBezTo>
                  <a:pt x="124178" y="33161"/>
                  <a:pt x="163689" y="0"/>
                  <a:pt x="203200" y="15522"/>
                </a:cubicBezTo>
                <a:cubicBezTo>
                  <a:pt x="242711" y="31044"/>
                  <a:pt x="283633" y="81844"/>
                  <a:pt x="321733" y="159455"/>
                </a:cubicBezTo>
                <a:cubicBezTo>
                  <a:pt x="359833" y="237066"/>
                  <a:pt x="395111" y="390877"/>
                  <a:pt x="431800" y="481188"/>
                </a:cubicBezTo>
                <a:cubicBezTo>
                  <a:pt x="468489" y="571499"/>
                  <a:pt x="506589" y="637822"/>
                  <a:pt x="541867" y="701322"/>
                </a:cubicBezTo>
                <a:cubicBezTo>
                  <a:pt x="577145" y="764822"/>
                  <a:pt x="609600" y="821266"/>
                  <a:pt x="643467" y="862188"/>
                </a:cubicBezTo>
                <a:cubicBezTo>
                  <a:pt x="677334" y="903110"/>
                  <a:pt x="743656" y="887588"/>
                  <a:pt x="745067" y="946855"/>
                </a:cubicBezTo>
                <a:cubicBezTo>
                  <a:pt x="746478" y="1006122"/>
                  <a:pt x="697089" y="1243188"/>
                  <a:pt x="651933" y="1217788"/>
                </a:cubicBezTo>
                <a:cubicBezTo>
                  <a:pt x="606777" y="1192388"/>
                  <a:pt x="533400" y="918633"/>
                  <a:pt x="474133" y="794455"/>
                </a:cubicBezTo>
                <a:cubicBezTo>
                  <a:pt x="414866" y="670277"/>
                  <a:pt x="341488" y="543277"/>
                  <a:pt x="296333" y="472722"/>
                </a:cubicBezTo>
                <a:cubicBezTo>
                  <a:pt x="251178" y="402167"/>
                  <a:pt x="252589" y="399344"/>
                  <a:pt x="203200" y="371122"/>
                </a:cubicBezTo>
                <a:cubicBezTo>
                  <a:pt x="153811" y="342900"/>
                  <a:pt x="0" y="303388"/>
                  <a:pt x="0" y="303388"/>
                </a:cubicBezTo>
                <a:lnTo>
                  <a:pt x="0" y="303388"/>
                </a:lnTo>
              </a:path>
            </a:pathLst>
          </a:custGeom>
          <a:blipFill rotWithShape="1"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Skia"/>
              <a:cs typeface="Skia"/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3524250" y="2398713"/>
            <a:ext cx="357188" cy="493712"/>
          </a:xfrm>
          <a:custGeom>
            <a:avLst/>
            <a:gdLst>
              <a:gd name="connsiteX0" fmla="*/ 8467 w 357011"/>
              <a:gd name="connsiteY0" fmla="*/ 8467 h 493889"/>
              <a:gd name="connsiteX1" fmla="*/ 118534 w 357011"/>
              <a:gd name="connsiteY1" fmla="*/ 211667 h 493889"/>
              <a:gd name="connsiteX2" fmla="*/ 228600 w 357011"/>
              <a:gd name="connsiteY2" fmla="*/ 304800 h 493889"/>
              <a:gd name="connsiteX3" fmla="*/ 355600 w 357011"/>
              <a:gd name="connsiteY3" fmla="*/ 338667 h 493889"/>
              <a:gd name="connsiteX4" fmla="*/ 237067 w 357011"/>
              <a:gd name="connsiteY4" fmla="*/ 338667 h 493889"/>
              <a:gd name="connsiteX5" fmla="*/ 245534 w 357011"/>
              <a:gd name="connsiteY5" fmla="*/ 448733 h 493889"/>
              <a:gd name="connsiteX6" fmla="*/ 186267 w 357011"/>
              <a:gd name="connsiteY6" fmla="*/ 372533 h 493889"/>
              <a:gd name="connsiteX7" fmla="*/ 177800 w 357011"/>
              <a:gd name="connsiteY7" fmla="*/ 491067 h 493889"/>
              <a:gd name="connsiteX8" fmla="*/ 152400 w 357011"/>
              <a:gd name="connsiteY8" fmla="*/ 389467 h 493889"/>
              <a:gd name="connsiteX9" fmla="*/ 135467 w 357011"/>
              <a:gd name="connsiteY9" fmla="*/ 397933 h 493889"/>
              <a:gd name="connsiteX10" fmla="*/ 135467 w 357011"/>
              <a:gd name="connsiteY10" fmla="*/ 313267 h 493889"/>
              <a:gd name="connsiteX11" fmla="*/ 67734 w 357011"/>
              <a:gd name="connsiteY11" fmla="*/ 160867 h 493889"/>
              <a:gd name="connsiteX12" fmla="*/ 8467 w 357011"/>
              <a:gd name="connsiteY12" fmla="*/ 8467 h 4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7011" h="493889">
                <a:moveTo>
                  <a:pt x="8467" y="8467"/>
                </a:moveTo>
                <a:cubicBezTo>
                  <a:pt x="16934" y="16934"/>
                  <a:pt x="81845" y="162278"/>
                  <a:pt x="118534" y="211667"/>
                </a:cubicBezTo>
                <a:cubicBezTo>
                  <a:pt x="155223" y="261056"/>
                  <a:pt x="189089" y="283633"/>
                  <a:pt x="228600" y="304800"/>
                </a:cubicBezTo>
                <a:cubicBezTo>
                  <a:pt x="268111" y="325967"/>
                  <a:pt x="354189" y="333022"/>
                  <a:pt x="355600" y="338667"/>
                </a:cubicBezTo>
                <a:cubicBezTo>
                  <a:pt x="357011" y="344312"/>
                  <a:pt x="255411" y="320323"/>
                  <a:pt x="237067" y="338667"/>
                </a:cubicBezTo>
                <a:cubicBezTo>
                  <a:pt x="218723" y="357011"/>
                  <a:pt x="254001" y="443089"/>
                  <a:pt x="245534" y="448733"/>
                </a:cubicBezTo>
                <a:cubicBezTo>
                  <a:pt x="237067" y="454377"/>
                  <a:pt x="197556" y="365477"/>
                  <a:pt x="186267" y="372533"/>
                </a:cubicBezTo>
                <a:cubicBezTo>
                  <a:pt x="174978" y="379589"/>
                  <a:pt x="183444" y="488245"/>
                  <a:pt x="177800" y="491067"/>
                </a:cubicBezTo>
                <a:cubicBezTo>
                  <a:pt x="172156" y="493889"/>
                  <a:pt x="159455" y="404989"/>
                  <a:pt x="152400" y="389467"/>
                </a:cubicBezTo>
                <a:cubicBezTo>
                  <a:pt x="145345" y="373945"/>
                  <a:pt x="138289" y="410633"/>
                  <a:pt x="135467" y="397933"/>
                </a:cubicBezTo>
                <a:cubicBezTo>
                  <a:pt x="132645" y="385233"/>
                  <a:pt x="146756" y="352778"/>
                  <a:pt x="135467" y="313267"/>
                </a:cubicBezTo>
                <a:cubicBezTo>
                  <a:pt x="124178" y="273756"/>
                  <a:pt x="93134" y="207434"/>
                  <a:pt x="67734" y="160867"/>
                </a:cubicBezTo>
                <a:cubicBezTo>
                  <a:pt x="42334" y="114300"/>
                  <a:pt x="0" y="0"/>
                  <a:pt x="8467" y="8467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Skia"/>
              <a:cs typeface="Skia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3498850" y="2524125"/>
            <a:ext cx="357188" cy="493713"/>
          </a:xfrm>
          <a:custGeom>
            <a:avLst/>
            <a:gdLst>
              <a:gd name="connsiteX0" fmla="*/ 8467 w 357011"/>
              <a:gd name="connsiteY0" fmla="*/ 8467 h 493889"/>
              <a:gd name="connsiteX1" fmla="*/ 118534 w 357011"/>
              <a:gd name="connsiteY1" fmla="*/ 211667 h 493889"/>
              <a:gd name="connsiteX2" fmla="*/ 228600 w 357011"/>
              <a:gd name="connsiteY2" fmla="*/ 304800 h 493889"/>
              <a:gd name="connsiteX3" fmla="*/ 355600 w 357011"/>
              <a:gd name="connsiteY3" fmla="*/ 338667 h 493889"/>
              <a:gd name="connsiteX4" fmla="*/ 237067 w 357011"/>
              <a:gd name="connsiteY4" fmla="*/ 338667 h 493889"/>
              <a:gd name="connsiteX5" fmla="*/ 245534 w 357011"/>
              <a:gd name="connsiteY5" fmla="*/ 448733 h 493889"/>
              <a:gd name="connsiteX6" fmla="*/ 186267 w 357011"/>
              <a:gd name="connsiteY6" fmla="*/ 372533 h 493889"/>
              <a:gd name="connsiteX7" fmla="*/ 177800 w 357011"/>
              <a:gd name="connsiteY7" fmla="*/ 491067 h 493889"/>
              <a:gd name="connsiteX8" fmla="*/ 152400 w 357011"/>
              <a:gd name="connsiteY8" fmla="*/ 389467 h 493889"/>
              <a:gd name="connsiteX9" fmla="*/ 135467 w 357011"/>
              <a:gd name="connsiteY9" fmla="*/ 397933 h 493889"/>
              <a:gd name="connsiteX10" fmla="*/ 135467 w 357011"/>
              <a:gd name="connsiteY10" fmla="*/ 313267 h 493889"/>
              <a:gd name="connsiteX11" fmla="*/ 67734 w 357011"/>
              <a:gd name="connsiteY11" fmla="*/ 160867 h 493889"/>
              <a:gd name="connsiteX12" fmla="*/ 8467 w 357011"/>
              <a:gd name="connsiteY12" fmla="*/ 8467 h 4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7011" h="493889">
                <a:moveTo>
                  <a:pt x="8467" y="8467"/>
                </a:moveTo>
                <a:cubicBezTo>
                  <a:pt x="16934" y="16934"/>
                  <a:pt x="81845" y="162278"/>
                  <a:pt x="118534" y="211667"/>
                </a:cubicBezTo>
                <a:cubicBezTo>
                  <a:pt x="155223" y="261056"/>
                  <a:pt x="189089" y="283633"/>
                  <a:pt x="228600" y="304800"/>
                </a:cubicBezTo>
                <a:cubicBezTo>
                  <a:pt x="268111" y="325967"/>
                  <a:pt x="354189" y="333022"/>
                  <a:pt x="355600" y="338667"/>
                </a:cubicBezTo>
                <a:cubicBezTo>
                  <a:pt x="357011" y="344312"/>
                  <a:pt x="255411" y="320323"/>
                  <a:pt x="237067" y="338667"/>
                </a:cubicBezTo>
                <a:cubicBezTo>
                  <a:pt x="218723" y="357011"/>
                  <a:pt x="254001" y="443089"/>
                  <a:pt x="245534" y="448733"/>
                </a:cubicBezTo>
                <a:cubicBezTo>
                  <a:pt x="237067" y="454377"/>
                  <a:pt x="197556" y="365477"/>
                  <a:pt x="186267" y="372533"/>
                </a:cubicBezTo>
                <a:cubicBezTo>
                  <a:pt x="174978" y="379589"/>
                  <a:pt x="183444" y="488245"/>
                  <a:pt x="177800" y="491067"/>
                </a:cubicBezTo>
                <a:cubicBezTo>
                  <a:pt x="172156" y="493889"/>
                  <a:pt x="159455" y="404989"/>
                  <a:pt x="152400" y="389467"/>
                </a:cubicBezTo>
                <a:cubicBezTo>
                  <a:pt x="145345" y="373945"/>
                  <a:pt x="138289" y="410633"/>
                  <a:pt x="135467" y="397933"/>
                </a:cubicBezTo>
                <a:cubicBezTo>
                  <a:pt x="132645" y="385233"/>
                  <a:pt x="146756" y="352778"/>
                  <a:pt x="135467" y="313267"/>
                </a:cubicBezTo>
                <a:cubicBezTo>
                  <a:pt x="124178" y="273756"/>
                  <a:pt x="93134" y="207434"/>
                  <a:pt x="67734" y="160867"/>
                </a:cubicBezTo>
                <a:cubicBezTo>
                  <a:pt x="42334" y="114300"/>
                  <a:pt x="0" y="0"/>
                  <a:pt x="8467" y="8467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Skia"/>
              <a:cs typeface="Skia"/>
            </a:endParaRPr>
          </a:p>
        </p:txBody>
      </p:sp>
      <p:sp>
        <p:nvSpPr>
          <p:cNvPr id="18" name="Forme libre 17"/>
          <p:cNvSpPr/>
          <p:nvPr/>
        </p:nvSpPr>
        <p:spPr>
          <a:xfrm>
            <a:off x="4559300" y="3300413"/>
            <a:ext cx="1525588" cy="931862"/>
          </a:xfrm>
          <a:custGeom>
            <a:avLst/>
            <a:gdLst>
              <a:gd name="connsiteX0" fmla="*/ 218721 w 1525410"/>
              <a:gd name="connsiteY0" fmla="*/ 12700 h 931334"/>
              <a:gd name="connsiteX1" fmla="*/ 7055 w 1525410"/>
              <a:gd name="connsiteY1" fmla="*/ 190500 h 931334"/>
              <a:gd name="connsiteX2" fmla="*/ 176388 w 1525410"/>
              <a:gd name="connsiteY2" fmla="*/ 334433 h 931334"/>
              <a:gd name="connsiteX3" fmla="*/ 413455 w 1525410"/>
              <a:gd name="connsiteY3" fmla="*/ 690033 h 931334"/>
              <a:gd name="connsiteX4" fmla="*/ 625121 w 1525410"/>
              <a:gd name="connsiteY4" fmla="*/ 639233 h 931334"/>
              <a:gd name="connsiteX5" fmla="*/ 735188 w 1525410"/>
              <a:gd name="connsiteY5" fmla="*/ 757767 h 931334"/>
              <a:gd name="connsiteX6" fmla="*/ 769055 w 1525410"/>
              <a:gd name="connsiteY6" fmla="*/ 910167 h 931334"/>
              <a:gd name="connsiteX7" fmla="*/ 1039988 w 1525410"/>
              <a:gd name="connsiteY7" fmla="*/ 884767 h 931334"/>
              <a:gd name="connsiteX8" fmla="*/ 1073855 w 1525410"/>
              <a:gd name="connsiteY8" fmla="*/ 842433 h 931334"/>
              <a:gd name="connsiteX9" fmla="*/ 1090788 w 1525410"/>
              <a:gd name="connsiteY9" fmla="*/ 884767 h 931334"/>
              <a:gd name="connsiteX10" fmla="*/ 1260121 w 1525410"/>
              <a:gd name="connsiteY10" fmla="*/ 884767 h 931334"/>
              <a:gd name="connsiteX11" fmla="*/ 1378655 w 1525410"/>
              <a:gd name="connsiteY11" fmla="*/ 740833 h 931334"/>
              <a:gd name="connsiteX12" fmla="*/ 1514121 w 1525410"/>
              <a:gd name="connsiteY12" fmla="*/ 579967 h 931334"/>
              <a:gd name="connsiteX13" fmla="*/ 1310921 w 1525410"/>
              <a:gd name="connsiteY13" fmla="*/ 368300 h 931334"/>
              <a:gd name="connsiteX14" fmla="*/ 1107721 w 1525410"/>
              <a:gd name="connsiteY14" fmla="*/ 283633 h 931334"/>
              <a:gd name="connsiteX15" fmla="*/ 887588 w 1525410"/>
              <a:gd name="connsiteY15" fmla="*/ 207433 h 931334"/>
              <a:gd name="connsiteX16" fmla="*/ 658988 w 1525410"/>
              <a:gd name="connsiteY16" fmla="*/ 190500 h 931334"/>
              <a:gd name="connsiteX17" fmla="*/ 421921 w 1525410"/>
              <a:gd name="connsiteY17" fmla="*/ 114300 h 931334"/>
              <a:gd name="connsiteX18" fmla="*/ 218721 w 1525410"/>
              <a:gd name="connsiteY18" fmla="*/ 12700 h 931334"/>
              <a:gd name="connsiteX0" fmla="*/ 218721 w 1525410"/>
              <a:gd name="connsiteY0" fmla="*/ 12700 h 931334"/>
              <a:gd name="connsiteX1" fmla="*/ 7055 w 1525410"/>
              <a:gd name="connsiteY1" fmla="*/ 190500 h 931334"/>
              <a:gd name="connsiteX2" fmla="*/ 176388 w 1525410"/>
              <a:gd name="connsiteY2" fmla="*/ 334433 h 931334"/>
              <a:gd name="connsiteX3" fmla="*/ 413455 w 1525410"/>
              <a:gd name="connsiteY3" fmla="*/ 690033 h 931334"/>
              <a:gd name="connsiteX4" fmla="*/ 625121 w 1525410"/>
              <a:gd name="connsiteY4" fmla="*/ 639233 h 931334"/>
              <a:gd name="connsiteX5" fmla="*/ 735188 w 1525410"/>
              <a:gd name="connsiteY5" fmla="*/ 757767 h 931334"/>
              <a:gd name="connsiteX6" fmla="*/ 769055 w 1525410"/>
              <a:gd name="connsiteY6" fmla="*/ 910167 h 931334"/>
              <a:gd name="connsiteX7" fmla="*/ 1039988 w 1525410"/>
              <a:gd name="connsiteY7" fmla="*/ 884767 h 931334"/>
              <a:gd name="connsiteX8" fmla="*/ 1073855 w 1525410"/>
              <a:gd name="connsiteY8" fmla="*/ 842433 h 931334"/>
              <a:gd name="connsiteX9" fmla="*/ 1090788 w 1525410"/>
              <a:gd name="connsiteY9" fmla="*/ 884767 h 931334"/>
              <a:gd name="connsiteX10" fmla="*/ 1260121 w 1525410"/>
              <a:gd name="connsiteY10" fmla="*/ 884767 h 931334"/>
              <a:gd name="connsiteX11" fmla="*/ 1378655 w 1525410"/>
              <a:gd name="connsiteY11" fmla="*/ 740833 h 931334"/>
              <a:gd name="connsiteX12" fmla="*/ 1514121 w 1525410"/>
              <a:gd name="connsiteY12" fmla="*/ 579967 h 931334"/>
              <a:gd name="connsiteX13" fmla="*/ 1310921 w 1525410"/>
              <a:gd name="connsiteY13" fmla="*/ 368300 h 931334"/>
              <a:gd name="connsiteX14" fmla="*/ 1107721 w 1525410"/>
              <a:gd name="connsiteY14" fmla="*/ 283633 h 931334"/>
              <a:gd name="connsiteX15" fmla="*/ 887588 w 1525410"/>
              <a:gd name="connsiteY15" fmla="*/ 207433 h 931334"/>
              <a:gd name="connsiteX16" fmla="*/ 658988 w 1525410"/>
              <a:gd name="connsiteY16" fmla="*/ 190500 h 931334"/>
              <a:gd name="connsiteX17" fmla="*/ 421921 w 1525410"/>
              <a:gd name="connsiteY17" fmla="*/ 114300 h 931334"/>
              <a:gd name="connsiteX18" fmla="*/ 218721 w 1525410"/>
              <a:gd name="connsiteY18" fmla="*/ 12700 h 931334"/>
              <a:gd name="connsiteX0" fmla="*/ 218721 w 1525410"/>
              <a:gd name="connsiteY0" fmla="*/ 12700 h 931334"/>
              <a:gd name="connsiteX1" fmla="*/ 7055 w 1525410"/>
              <a:gd name="connsiteY1" fmla="*/ 190500 h 931334"/>
              <a:gd name="connsiteX2" fmla="*/ 176388 w 1525410"/>
              <a:gd name="connsiteY2" fmla="*/ 334433 h 931334"/>
              <a:gd name="connsiteX3" fmla="*/ 413455 w 1525410"/>
              <a:gd name="connsiteY3" fmla="*/ 690033 h 931334"/>
              <a:gd name="connsiteX4" fmla="*/ 625121 w 1525410"/>
              <a:gd name="connsiteY4" fmla="*/ 639233 h 931334"/>
              <a:gd name="connsiteX5" fmla="*/ 735188 w 1525410"/>
              <a:gd name="connsiteY5" fmla="*/ 757767 h 931334"/>
              <a:gd name="connsiteX6" fmla="*/ 769055 w 1525410"/>
              <a:gd name="connsiteY6" fmla="*/ 910167 h 931334"/>
              <a:gd name="connsiteX7" fmla="*/ 1039988 w 1525410"/>
              <a:gd name="connsiteY7" fmla="*/ 884767 h 931334"/>
              <a:gd name="connsiteX8" fmla="*/ 1073855 w 1525410"/>
              <a:gd name="connsiteY8" fmla="*/ 842433 h 931334"/>
              <a:gd name="connsiteX9" fmla="*/ 1090788 w 1525410"/>
              <a:gd name="connsiteY9" fmla="*/ 884767 h 931334"/>
              <a:gd name="connsiteX10" fmla="*/ 1260121 w 1525410"/>
              <a:gd name="connsiteY10" fmla="*/ 884767 h 931334"/>
              <a:gd name="connsiteX11" fmla="*/ 1378655 w 1525410"/>
              <a:gd name="connsiteY11" fmla="*/ 740833 h 931334"/>
              <a:gd name="connsiteX12" fmla="*/ 1514121 w 1525410"/>
              <a:gd name="connsiteY12" fmla="*/ 579967 h 931334"/>
              <a:gd name="connsiteX13" fmla="*/ 1310921 w 1525410"/>
              <a:gd name="connsiteY13" fmla="*/ 368300 h 931334"/>
              <a:gd name="connsiteX14" fmla="*/ 1107721 w 1525410"/>
              <a:gd name="connsiteY14" fmla="*/ 283633 h 931334"/>
              <a:gd name="connsiteX15" fmla="*/ 887588 w 1525410"/>
              <a:gd name="connsiteY15" fmla="*/ 207433 h 931334"/>
              <a:gd name="connsiteX16" fmla="*/ 658988 w 1525410"/>
              <a:gd name="connsiteY16" fmla="*/ 190500 h 931334"/>
              <a:gd name="connsiteX17" fmla="*/ 421921 w 1525410"/>
              <a:gd name="connsiteY17" fmla="*/ 114300 h 931334"/>
              <a:gd name="connsiteX18" fmla="*/ 218721 w 1525410"/>
              <a:gd name="connsiteY18" fmla="*/ 12700 h 931334"/>
              <a:gd name="connsiteX0" fmla="*/ 218721 w 1525410"/>
              <a:gd name="connsiteY0" fmla="*/ 12700 h 931334"/>
              <a:gd name="connsiteX1" fmla="*/ 7055 w 1525410"/>
              <a:gd name="connsiteY1" fmla="*/ 190500 h 931334"/>
              <a:gd name="connsiteX2" fmla="*/ 176388 w 1525410"/>
              <a:gd name="connsiteY2" fmla="*/ 334433 h 931334"/>
              <a:gd name="connsiteX3" fmla="*/ 413455 w 1525410"/>
              <a:gd name="connsiteY3" fmla="*/ 690033 h 931334"/>
              <a:gd name="connsiteX4" fmla="*/ 625121 w 1525410"/>
              <a:gd name="connsiteY4" fmla="*/ 639233 h 931334"/>
              <a:gd name="connsiteX5" fmla="*/ 735188 w 1525410"/>
              <a:gd name="connsiteY5" fmla="*/ 757767 h 931334"/>
              <a:gd name="connsiteX6" fmla="*/ 769055 w 1525410"/>
              <a:gd name="connsiteY6" fmla="*/ 910167 h 931334"/>
              <a:gd name="connsiteX7" fmla="*/ 1039988 w 1525410"/>
              <a:gd name="connsiteY7" fmla="*/ 884767 h 931334"/>
              <a:gd name="connsiteX8" fmla="*/ 1073855 w 1525410"/>
              <a:gd name="connsiteY8" fmla="*/ 842433 h 931334"/>
              <a:gd name="connsiteX9" fmla="*/ 1090788 w 1525410"/>
              <a:gd name="connsiteY9" fmla="*/ 884767 h 931334"/>
              <a:gd name="connsiteX10" fmla="*/ 1260121 w 1525410"/>
              <a:gd name="connsiteY10" fmla="*/ 884767 h 931334"/>
              <a:gd name="connsiteX11" fmla="*/ 1378655 w 1525410"/>
              <a:gd name="connsiteY11" fmla="*/ 740833 h 931334"/>
              <a:gd name="connsiteX12" fmla="*/ 1514121 w 1525410"/>
              <a:gd name="connsiteY12" fmla="*/ 579967 h 931334"/>
              <a:gd name="connsiteX13" fmla="*/ 1310921 w 1525410"/>
              <a:gd name="connsiteY13" fmla="*/ 368300 h 931334"/>
              <a:gd name="connsiteX14" fmla="*/ 1107721 w 1525410"/>
              <a:gd name="connsiteY14" fmla="*/ 283633 h 931334"/>
              <a:gd name="connsiteX15" fmla="*/ 887588 w 1525410"/>
              <a:gd name="connsiteY15" fmla="*/ 207433 h 931334"/>
              <a:gd name="connsiteX16" fmla="*/ 658988 w 1525410"/>
              <a:gd name="connsiteY16" fmla="*/ 190500 h 931334"/>
              <a:gd name="connsiteX17" fmla="*/ 421921 w 1525410"/>
              <a:gd name="connsiteY17" fmla="*/ 114300 h 931334"/>
              <a:gd name="connsiteX18" fmla="*/ 218721 w 1525410"/>
              <a:gd name="connsiteY18" fmla="*/ 12700 h 93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25410" h="931334">
                <a:moveTo>
                  <a:pt x="218721" y="12700"/>
                </a:moveTo>
                <a:cubicBezTo>
                  <a:pt x="149577" y="25400"/>
                  <a:pt x="14110" y="136878"/>
                  <a:pt x="7055" y="190500"/>
                </a:cubicBezTo>
                <a:cubicBezTo>
                  <a:pt x="0" y="244122"/>
                  <a:pt x="108655" y="251178"/>
                  <a:pt x="176388" y="334433"/>
                </a:cubicBezTo>
                <a:cubicBezTo>
                  <a:pt x="244121" y="417689"/>
                  <a:pt x="338666" y="639233"/>
                  <a:pt x="413455" y="690033"/>
                </a:cubicBezTo>
                <a:cubicBezTo>
                  <a:pt x="488244" y="740833"/>
                  <a:pt x="571499" y="627944"/>
                  <a:pt x="625121" y="639233"/>
                </a:cubicBezTo>
                <a:cubicBezTo>
                  <a:pt x="678743" y="650522"/>
                  <a:pt x="711199" y="712611"/>
                  <a:pt x="735188" y="757767"/>
                </a:cubicBezTo>
                <a:cubicBezTo>
                  <a:pt x="759177" y="802923"/>
                  <a:pt x="718255" y="889000"/>
                  <a:pt x="769055" y="910167"/>
                </a:cubicBezTo>
                <a:cubicBezTo>
                  <a:pt x="819855" y="931334"/>
                  <a:pt x="989188" y="896056"/>
                  <a:pt x="1039988" y="884767"/>
                </a:cubicBezTo>
                <a:cubicBezTo>
                  <a:pt x="1090788" y="873478"/>
                  <a:pt x="1065388" y="842433"/>
                  <a:pt x="1073855" y="842433"/>
                </a:cubicBezTo>
                <a:cubicBezTo>
                  <a:pt x="1082322" y="842433"/>
                  <a:pt x="1059744" y="877711"/>
                  <a:pt x="1090788" y="884767"/>
                </a:cubicBezTo>
                <a:cubicBezTo>
                  <a:pt x="1121832" y="891823"/>
                  <a:pt x="1212143" y="908756"/>
                  <a:pt x="1260121" y="884767"/>
                </a:cubicBezTo>
                <a:cubicBezTo>
                  <a:pt x="1308099" y="860778"/>
                  <a:pt x="1336322" y="791633"/>
                  <a:pt x="1378655" y="740833"/>
                </a:cubicBezTo>
                <a:cubicBezTo>
                  <a:pt x="1420988" y="690033"/>
                  <a:pt x="1525410" y="642056"/>
                  <a:pt x="1514121" y="579967"/>
                </a:cubicBezTo>
                <a:cubicBezTo>
                  <a:pt x="1502832" y="517878"/>
                  <a:pt x="1378654" y="417689"/>
                  <a:pt x="1310921" y="368300"/>
                </a:cubicBezTo>
                <a:cubicBezTo>
                  <a:pt x="1243188" y="318911"/>
                  <a:pt x="1178276" y="310444"/>
                  <a:pt x="1107721" y="283633"/>
                </a:cubicBezTo>
                <a:cubicBezTo>
                  <a:pt x="1037166" y="256822"/>
                  <a:pt x="962377" y="222955"/>
                  <a:pt x="887588" y="207433"/>
                </a:cubicBezTo>
                <a:cubicBezTo>
                  <a:pt x="812799" y="191911"/>
                  <a:pt x="749299" y="193322"/>
                  <a:pt x="658988" y="190500"/>
                </a:cubicBezTo>
                <a:cubicBezTo>
                  <a:pt x="560210" y="115712"/>
                  <a:pt x="495299" y="143933"/>
                  <a:pt x="421921" y="114300"/>
                </a:cubicBezTo>
                <a:cubicBezTo>
                  <a:pt x="348543" y="84667"/>
                  <a:pt x="287865" y="0"/>
                  <a:pt x="218721" y="12700"/>
                </a:cubicBez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Skia"/>
              <a:cs typeface="Skia"/>
            </a:endParaRPr>
          </a:p>
        </p:txBody>
      </p:sp>
      <p:sp>
        <p:nvSpPr>
          <p:cNvPr id="19" name="Forme libre 18"/>
          <p:cNvSpPr/>
          <p:nvPr/>
        </p:nvSpPr>
        <p:spPr>
          <a:xfrm>
            <a:off x="3198813" y="2312988"/>
            <a:ext cx="160337" cy="528637"/>
          </a:xfrm>
          <a:custGeom>
            <a:avLst/>
            <a:gdLst>
              <a:gd name="connsiteX0" fmla="*/ 127705 w 161572"/>
              <a:gd name="connsiteY0" fmla="*/ 22578 h 529166"/>
              <a:gd name="connsiteX1" fmla="*/ 119239 w 161572"/>
              <a:gd name="connsiteY1" fmla="*/ 348544 h 529166"/>
              <a:gd name="connsiteX2" fmla="*/ 161572 w 161572"/>
              <a:gd name="connsiteY2" fmla="*/ 467078 h 529166"/>
              <a:gd name="connsiteX3" fmla="*/ 119239 w 161572"/>
              <a:gd name="connsiteY3" fmla="*/ 424744 h 529166"/>
              <a:gd name="connsiteX4" fmla="*/ 127705 w 161572"/>
              <a:gd name="connsiteY4" fmla="*/ 522111 h 529166"/>
              <a:gd name="connsiteX5" fmla="*/ 106539 w 161572"/>
              <a:gd name="connsiteY5" fmla="*/ 458611 h 529166"/>
              <a:gd name="connsiteX6" fmla="*/ 64205 w 161572"/>
              <a:gd name="connsiteY6" fmla="*/ 526344 h 529166"/>
              <a:gd name="connsiteX7" fmla="*/ 64205 w 161572"/>
              <a:gd name="connsiteY7" fmla="*/ 475544 h 529166"/>
              <a:gd name="connsiteX8" fmla="*/ 4939 w 161572"/>
              <a:gd name="connsiteY8" fmla="*/ 479778 h 529166"/>
              <a:gd name="connsiteX9" fmla="*/ 93839 w 161572"/>
              <a:gd name="connsiteY9" fmla="*/ 416278 h 529166"/>
              <a:gd name="connsiteX10" fmla="*/ 106539 w 161572"/>
              <a:gd name="connsiteY10" fmla="*/ 213078 h 529166"/>
              <a:gd name="connsiteX11" fmla="*/ 127705 w 161572"/>
              <a:gd name="connsiteY11" fmla="*/ 22578 h 52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572" h="529166">
                <a:moveTo>
                  <a:pt x="127705" y="22578"/>
                </a:moveTo>
                <a:cubicBezTo>
                  <a:pt x="129822" y="45156"/>
                  <a:pt x="113595" y="274461"/>
                  <a:pt x="119239" y="348544"/>
                </a:cubicBezTo>
                <a:cubicBezTo>
                  <a:pt x="124884" y="422627"/>
                  <a:pt x="161572" y="454378"/>
                  <a:pt x="161572" y="467078"/>
                </a:cubicBezTo>
                <a:cubicBezTo>
                  <a:pt x="161572" y="479778"/>
                  <a:pt x="124884" y="415572"/>
                  <a:pt x="119239" y="424744"/>
                </a:cubicBezTo>
                <a:cubicBezTo>
                  <a:pt x="113594" y="433916"/>
                  <a:pt x="129822" y="516467"/>
                  <a:pt x="127705" y="522111"/>
                </a:cubicBezTo>
                <a:cubicBezTo>
                  <a:pt x="125588" y="527755"/>
                  <a:pt x="117122" y="457906"/>
                  <a:pt x="106539" y="458611"/>
                </a:cubicBezTo>
                <a:cubicBezTo>
                  <a:pt x="95956" y="459316"/>
                  <a:pt x="71261" y="523522"/>
                  <a:pt x="64205" y="526344"/>
                </a:cubicBezTo>
                <a:cubicBezTo>
                  <a:pt x="57149" y="529166"/>
                  <a:pt x="74083" y="483305"/>
                  <a:pt x="64205" y="475544"/>
                </a:cubicBezTo>
                <a:cubicBezTo>
                  <a:pt x="54327" y="467783"/>
                  <a:pt x="0" y="489656"/>
                  <a:pt x="4939" y="479778"/>
                </a:cubicBezTo>
                <a:cubicBezTo>
                  <a:pt x="9878" y="469900"/>
                  <a:pt x="76906" y="460728"/>
                  <a:pt x="93839" y="416278"/>
                </a:cubicBezTo>
                <a:cubicBezTo>
                  <a:pt x="110772" y="371828"/>
                  <a:pt x="101600" y="285044"/>
                  <a:pt x="106539" y="213078"/>
                </a:cubicBezTo>
                <a:cubicBezTo>
                  <a:pt x="111478" y="141112"/>
                  <a:pt x="125588" y="0"/>
                  <a:pt x="127705" y="22578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Skia"/>
              <a:cs typeface="Skia"/>
            </a:endParaRPr>
          </a:p>
        </p:txBody>
      </p:sp>
      <p:sp>
        <p:nvSpPr>
          <p:cNvPr id="50189" name="ZoneTexte 20"/>
          <p:cNvSpPr txBox="1">
            <a:spLocks noChangeArrowheads="1"/>
          </p:cNvSpPr>
          <p:nvPr/>
        </p:nvSpPr>
        <p:spPr bwMode="auto">
          <a:xfrm>
            <a:off x="3525838" y="2892425"/>
            <a:ext cx="915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Skia"/>
                <a:ea typeface="Skia"/>
                <a:cs typeface="Skia"/>
              </a:rPr>
              <a:t>Lésion</a:t>
            </a:r>
          </a:p>
        </p:txBody>
      </p:sp>
      <p:sp>
        <p:nvSpPr>
          <p:cNvPr id="50190" name="ZoneTexte 22"/>
          <p:cNvSpPr txBox="1">
            <a:spLocks noChangeArrowheads="1"/>
          </p:cNvSpPr>
          <p:nvPr/>
        </p:nvSpPr>
        <p:spPr bwMode="auto">
          <a:xfrm>
            <a:off x="6270625" y="2938463"/>
            <a:ext cx="2168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Skia"/>
                <a:ea typeface="Skia"/>
                <a:cs typeface="Skia"/>
              </a:rPr>
              <a:t>Faisceau d’axones </a:t>
            </a:r>
          </a:p>
          <a:p>
            <a:pPr algn="ctr"/>
            <a:r>
              <a:rPr lang="en-US" sz="2000">
                <a:latin typeface="Skia"/>
                <a:ea typeface="Skia"/>
                <a:cs typeface="Skia"/>
              </a:rPr>
              <a:t>lésés</a:t>
            </a:r>
          </a:p>
        </p:txBody>
      </p:sp>
      <p:sp>
        <p:nvSpPr>
          <p:cNvPr id="50191" name="ZoneTexte 23"/>
          <p:cNvSpPr txBox="1">
            <a:spLocks noChangeArrowheads="1"/>
          </p:cNvSpPr>
          <p:nvPr/>
        </p:nvSpPr>
        <p:spPr bwMode="auto">
          <a:xfrm>
            <a:off x="2398713" y="901700"/>
            <a:ext cx="5532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  <a:ea typeface="Skia"/>
                <a:cs typeface="Skia"/>
              </a:rPr>
              <a:t>Contraintes environnementales du SNC</a:t>
            </a:r>
          </a:p>
        </p:txBody>
      </p:sp>
      <p:sp>
        <p:nvSpPr>
          <p:cNvPr id="26" name="Flèche vers le bas 25"/>
          <p:cNvSpPr/>
          <p:nvPr/>
        </p:nvSpPr>
        <p:spPr>
          <a:xfrm rot="3092837">
            <a:off x="5742782" y="3231356"/>
            <a:ext cx="260350" cy="33496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Skia"/>
              <a:cs typeface="Skia"/>
            </a:endParaRPr>
          </a:p>
        </p:txBody>
      </p:sp>
      <p:sp>
        <p:nvSpPr>
          <p:cNvPr id="28" name="Forme libre 27"/>
          <p:cNvSpPr/>
          <p:nvPr/>
        </p:nvSpPr>
        <p:spPr>
          <a:xfrm>
            <a:off x="3397250" y="2587625"/>
            <a:ext cx="1657350" cy="1250950"/>
          </a:xfrm>
          <a:custGeom>
            <a:avLst/>
            <a:gdLst>
              <a:gd name="connsiteX0" fmla="*/ 56092 w 1657350"/>
              <a:gd name="connsiteY0" fmla="*/ 31750 h 1252008"/>
              <a:gd name="connsiteX1" fmla="*/ 37042 w 1657350"/>
              <a:gd name="connsiteY1" fmla="*/ 323850 h 1252008"/>
              <a:gd name="connsiteX2" fmla="*/ 138642 w 1657350"/>
              <a:gd name="connsiteY2" fmla="*/ 603250 h 1252008"/>
              <a:gd name="connsiteX3" fmla="*/ 297392 w 1657350"/>
              <a:gd name="connsiteY3" fmla="*/ 806450 h 1252008"/>
              <a:gd name="connsiteX4" fmla="*/ 475192 w 1657350"/>
              <a:gd name="connsiteY4" fmla="*/ 939800 h 1252008"/>
              <a:gd name="connsiteX5" fmla="*/ 684742 w 1657350"/>
              <a:gd name="connsiteY5" fmla="*/ 996950 h 1252008"/>
              <a:gd name="connsiteX6" fmla="*/ 951442 w 1657350"/>
              <a:gd name="connsiteY6" fmla="*/ 971550 h 1252008"/>
              <a:gd name="connsiteX7" fmla="*/ 1084792 w 1657350"/>
              <a:gd name="connsiteY7" fmla="*/ 933450 h 1252008"/>
              <a:gd name="connsiteX8" fmla="*/ 1224492 w 1657350"/>
              <a:gd name="connsiteY8" fmla="*/ 933450 h 1252008"/>
              <a:gd name="connsiteX9" fmla="*/ 1459442 w 1657350"/>
              <a:gd name="connsiteY9" fmla="*/ 1022350 h 1252008"/>
              <a:gd name="connsiteX10" fmla="*/ 1630892 w 1657350"/>
              <a:gd name="connsiteY10" fmla="*/ 1003300 h 1252008"/>
              <a:gd name="connsiteX11" fmla="*/ 1554692 w 1657350"/>
              <a:gd name="connsiteY11" fmla="*/ 1035050 h 1252008"/>
              <a:gd name="connsiteX12" fmla="*/ 1656292 w 1657350"/>
              <a:gd name="connsiteY12" fmla="*/ 1136650 h 1252008"/>
              <a:gd name="connsiteX13" fmla="*/ 1548342 w 1657350"/>
              <a:gd name="connsiteY13" fmla="*/ 1104900 h 1252008"/>
              <a:gd name="connsiteX14" fmla="*/ 1548342 w 1657350"/>
              <a:gd name="connsiteY14" fmla="*/ 1244600 h 1252008"/>
              <a:gd name="connsiteX15" fmla="*/ 1497542 w 1657350"/>
              <a:gd name="connsiteY15" fmla="*/ 1149350 h 1252008"/>
              <a:gd name="connsiteX16" fmla="*/ 1472142 w 1657350"/>
              <a:gd name="connsiteY16" fmla="*/ 1238250 h 1252008"/>
              <a:gd name="connsiteX17" fmla="*/ 1421342 w 1657350"/>
              <a:gd name="connsiteY17" fmla="*/ 1085850 h 1252008"/>
              <a:gd name="connsiteX18" fmla="*/ 1256242 w 1657350"/>
              <a:gd name="connsiteY18" fmla="*/ 1003300 h 1252008"/>
              <a:gd name="connsiteX19" fmla="*/ 1141942 w 1657350"/>
              <a:gd name="connsiteY19" fmla="*/ 971550 h 1252008"/>
              <a:gd name="connsiteX20" fmla="*/ 1014942 w 1657350"/>
              <a:gd name="connsiteY20" fmla="*/ 990600 h 1252008"/>
              <a:gd name="connsiteX21" fmla="*/ 868892 w 1657350"/>
              <a:gd name="connsiteY21" fmla="*/ 1016000 h 1252008"/>
              <a:gd name="connsiteX22" fmla="*/ 697442 w 1657350"/>
              <a:gd name="connsiteY22" fmla="*/ 1035050 h 1252008"/>
              <a:gd name="connsiteX23" fmla="*/ 532342 w 1657350"/>
              <a:gd name="connsiteY23" fmla="*/ 1016000 h 1252008"/>
              <a:gd name="connsiteX24" fmla="*/ 354542 w 1657350"/>
              <a:gd name="connsiteY24" fmla="*/ 920750 h 1252008"/>
              <a:gd name="connsiteX25" fmla="*/ 233892 w 1657350"/>
              <a:gd name="connsiteY25" fmla="*/ 812800 h 1252008"/>
              <a:gd name="connsiteX26" fmla="*/ 138642 w 1657350"/>
              <a:gd name="connsiteY26" fmla="*/ 685800 h 1252008"/>
              <a:gd name="connsiteX27" fmla="*/ 62442 w 1657350"/>
              <a:gd name="connsiteY27" fmla="*/ 533400 h 1252008"/>
              <a:gd name="connsiteX28" fmla="*/ 24342 w 1657350"/>
              <a:gd name="connsiteY28" fmla="*/ 425450 h 1252008"/>
              <a:gd name="connsiteX29" fmla="*/ 5292 w 1657350"/>
              <a:gd name="connsiteY29" fmla="*/ 311150 h 1252008"/>
              <a:gd name="connsiteX30" fmla="*/ 5292 w 1657350"/>
              <a:gd name="connsiteY30" fmla="*/ 133350 h 1252008"/>
              <a:gd name="connsiteX31" fmla="*/ 56092 w 1657350"/>
              <a:gd name="connsiteY31" fmla="*/ 31750 h 125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57350" h="1252008">
                <a:moveTo>
                  <a:pt x="56092" y="31750"/>
                </a:moveTo>
                <a:cubicBezTo>
                  <a:pt x="61384" y="63500"/>
                  <a:pt x="23284" y="228600"/>
                  <a:pt x="37042" y="323850"/>
                </a:cubicBezTo>
                <a:cubicBezTo>
                  <a:pt x="50800" y="419100"/>
                  <a:pt x="95250" y="522817"/>
                  <a:pt x="138642" y="603250"/>
                </a:cubicBezTo>
                <a:cubicBezTo>
                  <a:pt x="182034" y="683683"/>
                  <a:pt x="241300" y="750358"/>
                  <a:pt x="297392" y="806450"/>
                </a:cubicBezTo>
                <a:cubicBezTo>
                  <a:pt x="353484" y="862542"/>
                  <a:pt x="410634" y="908050"/>
                  <a:pt x="475192" y="939800"/>
                </a:cubicBezTo>
                <a:cubicBezTo>
                  <a:pt x="539750" y="971550"/>
                  <a:pt x="605367" y="991658"/>
                  <a:pt x="684742" y="996950"/>
                </a:cubicBezTo>
                <a:cubicBezTo>
                  <a:pt x="764117" y="1002242"/>
                  <a:pt x="884767" y="982133"/>
                  <a:pt x="951442" y="971550"/>
                </a:cubicBezTo>
                <a:cubicBezTo>
                  <a:pt x="1018117" y="960967"/>
                  <a:pt x="1039284" y="939800"/>
                  <a:pt x="1084792" y="933450"/>
                </a:cubicBezTo>
                <a:cubicBezTo>
                  <a:pt x="1130300" y="927100"/>
                  <a:pt x="1162050" y="918633"/>
                  <a:pt x="1224492" y="933450"/>
                </a:cubicBezTo>
                <a:cubicBezTo>
                  <a:pt x="1286934" y="948267"/>
                  <a:pt x="1391709" y="1010708"/>
                  <a:pt x="1459442" y="1022350"/>
                </a:cubicBezTo>
                <a:cubicBezTo>
                  <a:pt x="1527175" y="1033992"/>
                  <a:pt x="1615017" y="1001183"/>
                  <a:pt x="1630892" y="1003300"/>
                </a:cubicBezTo>
                <a:cubicBezTo>
                  <a:pt x="1646767" y="1005417"/>
                  <a:pt x="1550459" y="1012825"/>
                  <a:pt x="1554692" y="1035050"/>
                </a:cubicBezTo>
                <a:cubicBezTo>
                  <a:pt x="1558925" y="1057275"/>
                  <a:pt x="1657350" y="1125008"/>
                  <a:pt x="1656292" y="1136650"/>
                </a:cubicBezTo>
                <a:cubicBezTo>
                  <a:pt x="1655234" y="1148292"/>
                  <a:pt x="1566334" y="1086908"/>
                  <a:pt x="1548342" y="1104900"/>
                </a:cubicBezTo>
                <a:cubicBezTo>
                  <a:pt x="1530350" y="1122892"/>
                  <a:pt x="1556809" y="1237192"/>
                  <a:pt x="1548342" y="1244600"/>
                </a:cubicBezTo>
                <a:cubicBezTo>
                  <a:pt x="1539875" y="1252008"/>
                  <a:pt x="1510242" y="1150408"/>
                  <a:pt x="1497542" y="1149350"/>
                </a:cubicBezTo>
                <a:cubicBezTo>
                  <a:pt x="1484842" y="1148292"/>
                  <a:pt x="1484842" y="1248833"/>
                  <a:pt x="1472142" y="1238250"/>
                </a:cubicBezTo>
                <a:cubicBezTo>
                  <a:pt x="1459442" y="1227667"/>
                  <a:pt x="1457325" y="1125008"/>
                  <a:pt x="1421342" y="1085850"/>
                </a:cubicBezTo>
                <a:cubicBezTo>
                  <a:pt x="1385359" y="1046692"/>
                  <a:pt x="1302809" y="1022350"/>
                  <a:pt x="1256242" y="1003300"/>
                </a:cubicBezTo>
                <a:cubicBezTo>
                  <a:pt x="1209675" y="984250"/>
                  <a:pt x="1182159" y="973667"/>
                  <a:pt x="1141942" y="971550"/>
                </a:cubicBezTo>
                <a:cubicBezTo>
                  <a:pt x="1101725" y="969433"/>
                  <a:pt x="1060450" y="983192"/>
                  <a:pt x="1014942" y="990600"/>
                </a:cubicBezTo>
                <a:cubicBezTo>
                  <a:pt x="969434" y="998008"/>
                  <a:pt x="921809" y="1008592"/>
                  <a:pt x="868892" y="1016000"/>
                </a:cubicBezTo>
                <a:cubicBezTo>
                  <a:pt x="815975" y="1023408"/>
                  <a:pt x="753534" y="1035050"/>
                  <a:pt x="697442" y="1035050"/>
                </a:cubicBezTo>
                <a:cubicBezTo>
                  <a:pt x="641350" y="1035050"/>
                  <a:pt x="589492" y="1035050"/>
                  <a:pt x="532342" y="1016000"/>
                </a:cubicBezTo>
                <a:cubicBezTo>
                  <a:pt x="475192" y="996950"/>
                  <a:pt x="404284" y="954617"/>
                  <a:pt x="354542" y="920750"/>
                </a:cubicBezTo>
                <a:cubicBezTo>
                  <a:pt x="304800" y="886883"/>
                  <a:pt x="269875" y="851958"/>
                  <a:pt x="233892" y="812800"/>
                </a:cubicBezTo>
                <a:cubicBezTo>
                  <a:pt x="197909" y="773642"/>
                  <a:pt x="167217" y="732367"/>
                  <a:pt x="138642" y="685800"/>
                </a:cubicBezTo>
                <a:cubicBezTo>
                  <a:pt x="110067" y="639233"/>
                  <a:pt x="81492" y="576792"/>
                  <a:pt x="62442" y="533400"/>
                </a:cubicBezTo>
                <a:cubicBezTo>
                  <a:pt x="43392" y="490008"/>
                  <a:pt x="33867" y="462492"/>
                  <a:pt x="24342" y="425450"/>
                </a:cubicBezTo>
                <a:cubicBezTo>
                  <a:pt x="14817" y="388408"/>
                  <a:pt x="8467" y="359833"/>
                  <a:pt x="5292" y="311150"/>
                </a:cubicBezTo>
                <a:cubicBezTo>
                  <a:pt x="2117" y="262467"/>
                  <a:pt x="0" y="180975"/>
                  <a:pt x="5292" y="133350"/>
                </a:cubicBezTo>
                <a:cubicBezTo>
                  <a:pt x="10584" y="85725"/>
                  <a:pt x="50800" y="0"/>
                  <a:pt x="56092" y="31750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Skia"/>
              <a:cs typeface="Skia"/>
            </a:endParaRPr>
          </a:p>
        </p:txBody>
      </p:sp>
      <p:sp>
        <p:nvSpPr>
          <p:cNvPr id="50194" name="ZoneTexte 29"/>
          <p:cNvSpPr txBox="1">
            <a:spLocks noChangeArrowheads="1"/>
          </p:cNvSpPr>
          <p:nvPr/>
        </p:nvSpPr>
        <p:spPr bwMode="auto">
          <a:xfrm>
            <a:off x="6291263" y="4456113"/>
            <a:ext cx="1954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kia"/>
                <a:ea typeface="Skia"/>
                <a:cs typeface="Skia"/>
              </a:rPr>
              <a:t>Moelle épinière</a:t>
            </a:r>
          </a:p>
        </p:txBody>
      </p:sp>
      <p:sp>
        <p:nvSpPr>
          <p:cNvPr id="33" name="Flèche droite rayée 32"/>
          <p:cNvSpPr/>
          <p:nvPr/>
        </p:nvSpPr>
        <p:spPr>
          <a:xfrm rot="20641222">
            <a:off x="735013" y="3082925"/>
            <a:ext cx="2751137" cy="1479550"/>
          </a:xfrm>
          <a:prstGeom prst="stripedRightArrow">
            <a:avLst/>
          </a:prstGeom>
          <a:solidFill>
            <a:srgbClr val="11C41D"/>
          </a:solidFill>
          <a:ln>
            <a:solidFill>
              <a:srgbClr val="194C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Skia"/>
              <a:cs typeface="Skia"/>
            </a:endParaRPr>
          </a:p>
        </p:txBody>
      </p:sp>
      <p:sp>
        <p:nvSpPr>
          <p:cNvPr id="50196" name="ZoneTexte 30"/>
          <p:cNvSpPr txBox="1">
            <a:spLocks noChangeArrowheads="1"/>
          </p:cNvSpPr>
          <p:nvPr/>
        </p:nvSpPr>
        <p:spPr bwMode="auto">
          <a:xfrm rot="-958778">
            <a:off x="920750" y="3508375"/>
            <a:ext cx="2338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Skia"/>
                <a:ea typeface="Skia"/>
                <a:cs typeface="Skia"/>
              </a:rPr>
              <a:t>Neutraliser l’action </a:t>
            </a:r>
          </a:p>
          <a:p>
            <a:pPr algn="ctr"/>
            <a:r>
              <a:rPr lang="en-US" sz="2000" b="1">
                <a:latin typeface="Skia"/>
                <a:ea typeface="Skia"/>
                <a:cs typeface="Skia"/>
              </a:rPr>
              <a:t>de ces signaux</a:t>
            </a:r>
          </a:p>
        </p:txBody>
      </p:sp>
      <p:sp>
        <p:nvSpPr>
          <p:cNvPr id="50197" name="ZoneTexte 21"/>
          <p:cNvSpPr txBox="1">
            <a:spLocks noChangeArrowheads="1"/>
          </p:cNvSpPr>
          <p:nvPr/>
        </p:nvSpPr>
        <p:spPr bwMode="auto">
          <a:xfrm>
            <a:off x="4352925" y="1939925"/>
            <a:ext cx="1403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Skia"/>
                <a:ea typeface="Skia"/>
                <a:cs typeface="Skia"/>
              </a:rPr>
              <a:t>Signaux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Skia"/>
                <a:ea typeface="Skia"/>
                <a:cs typeface="Skia"/>
              </a:rPr>
              <a:t>inhibiteurs</a:t>
            </a:r>
          </a:p>
        </p:txBody>
      </p:sp>
      <p:sp>
        <p:nvSpPr>
          <p:cNvPr id="50198" name="Rectangle 31"/>
          <p:cNvSpPr>
            <a:spLocks noChangeArrowheads="1"/>
          </p:cNvSpPr>
          <p:nvPr/>
        </p:nvSpPr>
        <p:spPr bwMode="auto">
          <a:xfrm>
            <a:off x="109538" y="0"/>
            <a:ext cx="104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Part. 3</a:t>
            </a:r>
            <a:endParaRPr lang="en-US" sz="2400">
              <a:latin typeface="Calibri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200" name="ZoneTexte 34"/>
          <p:cNvSpPr txBox="1">
            <a:spLocks noChangeArrowheads="1"/>
          </p:cNvSpPr>
          <p:nvPr/>
        </p:nvSpPr>
        <p:spPr bwMode="auto">
          <a:xfrm>
            <a:off x="1120775" y="230188"/>
            <a:ext cx="7388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Contexte de lésion de la moelle épinière</a:t>
            </a:r>
          </a:p>
        </p:txBody>
      </p:sp>
      <p:sp>
        <p:nvSpPr>
          <p:cNvPr id="50201" name="ZoneTexte 35"/>
          <p:cNvSpPr txBox="1">
            <a:spLocks noChangeArrowheads="1"/>
          </p:cNvSpPr>
          <p:nvPr/>
        </p:nvSpPr>
        <p:spPr bwMode="auto">
          <a:xfrm>
            <a:off x="509588" y="5781675"/>
            <a:ext cx="78597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L’environnement exprime et ré-exprime des signaux de guidage inhibiteurs qui bloquent la repousse axonale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0775" y="1500188"/>
            <a:ext cx="7242175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109538" y="0"/>
            <a:ext cx="966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Part.3</a:t>
            </a:r>
            <a:endParaRPr lang="en-US" sz="2400">
              <a:latin typeface="Calibri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04" name="ZoneTexte 7"/>
          <p:cNvSpPr txBox="1">
            <a:spLocks noChangeArrowheads="1"/>
          </p:cNvSpPr>
          <p:nvPr/>
        </p:nvSpPr>
        <p:spPr bwMode="auto">
          <a:xfrm>
            <a:off x="1120775" y="230188"/>
            <a:ext cx="7388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Contexte de lésion de la moelle épinière</a:t>
            </a:r>
          </a:p>
        </p:txBody>
      </p:sp>
      <p:sp>
        <p:nvSpPr>
          <p:cNvPr id="51205" name="ZoneTexte 8"/>
          <p:cNvSpPr txBox="1">
            <a:spLocks noChangeArrowheads="1"/>
          </p:cNvSpPr>
          <p:nvPr/>
        </p:nvSpPr>
        <p:spPr bwMode="auto">
          <a:xfrm>
            <a:off x="482600" y="808038"/>
            <a:ext cx="802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Les principaux inhibiteurs associés à la gaine de myéline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5"/>
          <p:cNvSpPr>
            <a:spLocks noChangeArrowheads="1"/>
          </p:cNvSpPr>
          <p:nvPr/>
        </p:nvSpPr>
        <p:spPr bwMode="auto">
          <a:xfrm>
            <a:off x="109538" y="0"/>
            <a:ext cx="104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Part. 3</a:t>
            </a:r>
            <a:endParaRPr lang="en-US" sz="2400">
              <a:latin typeface="Calibri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51" name="ZoneTexte 7"/>
          <p:cNvSpPr txBox="1">
            <a:spLocks noChangeArrowheads="1"/>
          </p:cNvSpPr>
          <p:nvPr/>
        </p:nvSpPr>
        <p:spPr bwMode="auto">
          <a:xfrm>
            <a:off x="1120775" y="230188"/>
            <a:ext cx="7388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Contexte de lésion de la moelle épinière</a:t>
            </a:r>
          </a:p>
        </p:txBody>
      </p:sp>
      <p:pic>
        <p:nvPicPr>
          <p:cNvPr id="53252" name="Imag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813" y="1504950"/>
            <a:ext cx="7123112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11"/>
          <p:cNvSpPr>
            <a:spLocks noChangeArrowheads="1"/>
          </p:cNvSpPr>
          <p:nvPr/>
        </p:nvSpPr>
        <p:spPr bwMode="auto">
          <a:xfrm>
            <a:off x="381000" y="1104900"/>
            <a:ext cx="8521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Skia"/>
              </a:rPr>
              <a:t>Les inhibiteurs de la myéline contrecarrent le programme de régénération</a:t>
            </a:r>
          </a:p>
        </p:txBody>
      </p:sp>
      <p:sp>
        <p:nvSpPr>
          <p:cNvPr id="16" name="Ellipse 15"/>
          <p:cNvSpPr/>
          <p:nvPr/>
        </p:nvSpPr>
        <p:spPr>
          <a:xfrm>
            <a:off x="2730500" y="4252913"/>
            <a:ext cx="554038" cy="463550"/>
          </a:xfrm>
          <a:prstGeom prst="ellipse">
            <a:avLst/>
          </a:prstGeom>
          <a:noFill/>
          <a:ln w="38100" cap="flat" cmpd="sng" algn="ctr">
            <a:solidFill>
              <a:srgbClr val="802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90550" y="5564188"/>
            <a:ext cx="7677150" cy="923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/>
          <a:srcRect l="177" t="349" r="354"/>
          <a:stretch>
            <a:fillRect/>
          </a:stretch>
        </p:blipFill>
        <p:spPr bwMode="auto">
          <a:xfrm>
            <a:off x="2641600" y="1657350"/>
            <a:ext cx="46736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628650" y="1617663"/>
            <a:ext cx="1657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De Winter et al, </a:t>
            </a:r>
          </a:p>
          <a:p>
            <a:pPr algn="ctr"/>
            <a:r>
              <a:rPr lang="en-US">
                <a:latin typeface="Calibri" pitchFamily="34" charset="0"/>
              </a:rPr>
              <a:t>2002</a:t>
            </a:r>
          </a:p>
        </p:txBody>
      </p:sp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3889375" y="1250950"/>
            <a:ext cx="1431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transections</a:t>
            </a:r>
          </a:p>
        </p:txBody>
      </p:sp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119063" y="788988"/>
            <a:ext cx="8845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Expression de sémaphorines par les cellules formant la cicatrice gliale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09538" y="0"/>
            <a:ext cx="104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Part. 3</a:t>
            </a:r>
            <a:endParaRPr lang="en-US" sz="2400">
              <a:latin typeface="Calibri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04" name="ZoneTexte 8"/>
          <p:cNvSpPr txBox="1">
            <a:spLocks noChangeArrowheads="1"/>
          </p:cNvSpPr>
          <p:nvPr/>
        </p:nvSpPr>
        <p:spPr bwMode="auto">
          <a:xfrm>
            <a:off x="1120775" y="230188"/>
            <a:ext cx="7388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Contexte de lésion de la moelle épinière</a:t>
            </a:r>
          </a:p>
        </p:txBody>
      </p:sp>
      <p:sp>
        <p:nvSpPr>
          <p:cNvPr id="55305" name="Text Box 7"/>
          <p:cNvSpPr txBox="1">
            <a:spLocks noChangeArrowheads="1"/>
          </p:cNvSpPr>
          <p:nvPr/>
        </p:nvSpPr>
        <p:spPr bwMode="auto">
          <a:xfrm>
            <a:off x="590550" y="5589588"/>
            <a:ext cx="1695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>
                <a:latin typeface="Calibri" pitchFamily="34" charset="0"/>
              </a:rPr>
              <a:t>Kaneko et al,</a:t>
            </a:r>
          </a:p>
          <a:p>
            <a:pPr algn="ctr"/>
            <a:r>
              <a:rPr lang="en-US" i="1">
                <a:latin typeface="Calibri" pitchFamily="34" charset="0"/>
              </a:rPr>
              <a:t> Nat. Med 2006</a:t>
            </a:r>
          </a:p>
        </p:txBody>
      </p:sp>
      <p:sp>
        <p:nvSpPr>
          <p:cNvPr id="55306" name="Text Box 7"/>
          <p:cNvSpPr txBox="1">
            <a:spLocks noChangeArrowheads="1"/>
          </p:cNvSpPr>
          <p:nvPr/>
        </p:nvSpPr>
        <p:spPr bwMode="auto">
          <a:xfrm>
            <a:off x="2273300" y="5564188"/>
            <a:ext cx="5076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Développement d’un composé inhibiteur de la signalisation sema, amélioration de la repousse et des fonctions motrices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1"/>
          <p:cNvSpPr>
            <a:spLocks noChangeArrowheads="1"/>
          </p:cNvSpPr>
          <p:nvPr/>
        </p:nvSpPr>
        <p:spPr bwMode="auto">
          <a:xfrm>
            <a:off x="109538" y="0"/>
            <a:ext cx="104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Part. 3</a:t>
            </a:r>
            <a:endParaRPr lang="en-US" sz="2400">
              <a:latin typeface="Calibri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347" name="ZoneTexte 34"/>
          <p:cNvSpPr txBox="1">
            <a:spLocks noChangeArrowheads="1"/>
          </p:cNvSpPr>
          <p:nvPr/>
        </p:nvSpPr>
        <p:spPr bwMode="auto">
          <a:xfrm>
            <a:off x="1120775" y="230188"/>
            <a:ext cx="7388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Thérapies cellulaires pour reconstruire les circuits</a:t>
            </a:r>
          </a:p>
        </p:txBody>
      </p:sp>
      <p:sp>
        <p:nvSpPr>
          <p:cNvPr id="57348" name="Text Box 11"/>
          <p:cNvSpPr txBox="1">
            <a:spLocks noChangeArrowheads="1"/>
          </p:cNvSpPr>
          <p:nvPr/>
        </p:nvSpPr>
        <p:spPr bwMode="auto">
          <a:xfrm>
            <a:off x="311150" y="1885950"/>
            <a:ext cx="2851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Souris adulte de 4 mois</a:t>
            </a:r>
          </a:p>
        </p:txBody>
      </p:sp>
      <p:sp>
        <p:nvSpPr>
          <p:cNvPr id="57349" name="Text Box 11"/>
          <p:cNvSpPr txBox="1">
            <a:spLocks noChangeArrowheads="1"/>
          </p:cNvSpPr>
          <p:nvPr/>
        </p:nvSpPr>
        <p:spPr bwMode="auto">
          <a:xfrm>
            <a:off x="211138" y="2530475"/>
            <a:ext cx="2443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Lésion du cortex moteur</a:t>
            </a:r>
          </a:p>
        </p:txBody>
      </p:sp>
      <p:sp>
        <p:nvSpPr>
          <p:cNvPr id="57350" name="Text Box 11"/>
          <p:cNvSpPr txBox="1">
            <a:spLocks noChangeArrowheads="1"/>
          </p:cNvSpPr>
          <p:nvPr/>
        </p:nvSpPr>
        <p:spPr bwMode="auto">
          <a:xfrm>
            <a:off x="109538" y="3390900"/>
            <a:ext cx="24431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Greffe embryonnaire de cortex moteur présomptif egfp+</a:t>
            </a:r>
          </a:p>
        </p:txBody>
      </p:sp>
      <p:sp>
        <p:nvSpPr>
          <p:cNvPr id="40" name="Flèche vers le bas 39"/>
          <p:cNvSpPr/>
          <p:nvPr/>
        </p:nvSpPr>
        <p:spPr>
          <a:xfrm>
            <a:off x="1268413" y="2298700"/>
            <a:ext cx="165100" cy="2190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1" name="Flèche vers le bas 40"/>
          <p:cNvSpPr/>
          <p:nvPr/>
        </p:nvSpPr>
        <p:spPr>
          <a:xfrm>
            <a:off x="1262063" y="3238500"/>
            <a:ext cx="165100" cy="2206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7353" name="Text Box 11"/>
          <p:cNvSpPr txBox="1">
            <a:spLocks noChangeArrowheads="1"/>
          </p:cNvSpPr>
          <p:nvPr/>
        </p:nvSpPr>
        <p:spPr bwMode="auto">
          <a:xfrm>
            <a:off x="211138" y="5143500"/>
            <a:ext cx="2443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Analyse des connexions gfp+</a:t>
            </a:r>
          </a:p>
        </p:txBody>
      </p:sp>
      <p:sp>
        <p:nvSpPr>
          <p:cNvPr id="57354" name="Text Box 11"/>
          <p:cNvSpPr txBox="1">
            <a:spLocks noChangeArrowheads="1"/>
          </p:cNvSpPr>
          <p:nvPr/>
        </p:nvSpPr>
        <p:spPr bwMode="auto">
          <a:xfrm>
            <a:off x="109538" y="1041400"/>
            <a:ext cx="2443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Gaillard et al, </a:t>
            </a:r>
          </a:p>
          <a:p>
            <a:pPr algn="ctr"/>
            <a:r>
              <a:rPr lang="en-US">
                <a:latin typeface="Calibri" pitchFamily="34" charset="0"/>
              </a:rPr>
              <a:t>Nat. Neuro, 2007</a:t>
            </a:r>
          </a:p>
        </p:txBody>
      </p:sp>
      <p:sp>
        <p:nvSpPr>
          <p:cNvPr id="45" name="Flèche vers le bas 44"/>
          <p:cNvSpPr/>
          <p:nvPr/>
        </p:nvSpPr>
        <p:spPr>
          <a:xfrm>
            <a:off x="1262063" y="4406900"/>
            <a:ext cx="165100" cy="2190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7356" name="Image 4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2838" y="1041400"/>
            <a:ext cx="2278062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7" name="Text Box 11"/>
          <p:cNvSpPr txBox="1">
            <a:spLocks noChangeArrowheads="1"/>
          </p:cNvSpPr>
          <p:nvPr/>
        </p:nvSpPr>
        <p:spPr bwMode="auto">
          <a:xfrm>
            <a:off x="6269038" y="5497513"/>
            <a:ext cx="2443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Les axones atteignent la moelle épinière</a:t>
            </a:r>
          </a:p>
        </p:txBody>
      </p:sp>
      <p:pic>
        <p:nvPicPr>
          <p:cNvPr id="57358" name="Image 4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1066800"/>
            <a:ext cx="25781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390525" y="184150"/>
            <a:ext cx="8345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</a:rPr>
              <a:t>Programme de développement du système nerveux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0" y="8048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616200"/>
            <a:ext cx="24765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3"/>
          <p:cNvPicPr>
            <a:picLocks noChangeAspect="1" noChangeArrowheads="1"/>
          </p:cNvPicPr>
          <p:nvPr/>
        </p:nvPicPr>
        <p:blipFill>
          <a:blip r:embed="rId3"/>
          <a:srcRect l="42049"/>
          <a:stretch>
            <a:fillRect/>
          </a:stretch>
        </p:blipFill>
        <p:spPr bwMode="auto">
          <a:xfrm>
            <a:off x="2193925" y="1754188"/>
            <a:ext cx="452120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3" name="Grouper 39"/>
          <p:cNvGrpSpPr>
            <a:grpSpLocks/>
          </p:cNvGrpSpPr>
          <p:nvPr/>
        </p:nvGrpSpPr>
        <p:grpSpPr bwMode="auto">
          <a:xfrm>
            <a:off x="565150" y="2616200"/>
            <a:ext cx="1066800" cy="1905000"/>
            <a:chOff x="1143000" y="1219200"/>
            <a:chExt cx="1066800" cy="1905000"/>
          </a:xfrm>
        </p:grpSpPr>
        <p:sp>
          <p:nvSpPr>
            <p:cNvPr id="17423" name="Arc 2"/>
            <p:cNvSpPr>
              <a:spLocks/>
            </p:cNvSpPr>
            <p:nvPr/>
          </p:nvSpPr>
          <p:spPr bwMode="auto">
            <a:xfrm flipV="1">
              <a:off x="1635125" y="2019300"/>
              <a:ext cx="193675" cy="798513"/>
            </a:xfrm>
            <a:custGeom>
              <a:avLst/>
              <a:gdLst>
                <a:gd name="T0" fmla="*/ 0 w 7869"/>
                <a:gd name="T1" fmla="*/ 174934 h 21600"/>
                <a:gd name="T2" fmla="*/ 4766808 w 7869"/>
                <a:gd name="T3" fmla="*/ 982615 h 21600"/>
                <a:gd name="T4" fmla="*/ 1419914 w 7869"/>
                <a:gd name="T5" fmla="*/ 29519582 h 21600"/>
                <a:gd name="T6" fmla="*/ 0 60000 65536"/>
                <a:gd name="T7" fmla="*/ 0 60000 65536"/>
                <a:gd name="T8" fmla="*/ 0 60000 65536"/>
                <a:gd name="T9" fmla="*/ 0 w 7869"/>
                <a:gd name="T10" fmla="*/ 0 h 21600"/>
                <a:gd name="T11" fmla="*/ 7869 w 78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69" h="21600" fill="none" extrusionOk="0">
                  <a:moveTo>
                    <a:pt x="-1" y="127"/>
                  </a:moveTo>
                  <a:cubicBezTo>
                    <a:pt x="778" y="42"/>
                    <a:pt x="1560" y="-1"/>
                    <a:pt x="2344" y="-1"/>
                  </a:cubicBezTo>
                  <a:cubicBezTo>
                    <a:pt x="4209" y="-1"/>
                    <a:pt x="6066" y="241"/>
                    <a:pt x="7869" y="718"/>
                  </a:cubicBezTo>
                </a:path>
                <a:path w="7869" h="21600" stroke="0" extrusionOk="0">
                  <a:moveTo>
                    <a:pt x="-1" y="127"/>
                  </a:moveTo>
                  <a:cubicBezTo>
                    <a:pt x="778" y="42"/>
                    <a:pt x="1560" y="-1"/>
                    <a:pt x="2344" y="-1"/>
                  </a:cubicBezTo>
                  <a:cubicBezTo>
                    <a:pt x="4209" y="-1"/>
                    <a:pt x="6066" y="241"/>
                    <a:pt x="7869" y="718"/>
                  </a:cubicBezTo>
                  <a:lnTo>
                    <a:pt x="2344" y="216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24" name="Oval 45"/>
            <p:cNvSpPr>
              <a:spLocks noChangeArrowheads="1"/>
            </p:cNvSpPr>
            <p:nvPr/>
          </p:nvSpPr>
          <p:spPr bwMode="auto">
            <a:xfrm>
              <a:off x="1600200" y="2895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7425" name="Arc 48"/>
            <p:cNvSpPr>
              <a:spLocks/>
            </p:cNvSpPr>
            <p:nvPr/>
          </p:nvSpPr>
          <p:spPr bwMode="auto">
            <a:xfrm flipH="1">
              <a:off x="1143000" y="1219200"/>
              <a:ext cx="533400" cy="798513"/>
            </a:xfrm>
            <a:custGeom>
              <a:avLst/>
              <a:gdLst>
                <a:gd name="T0" fmla="*/ 0 w 21600"/>
                <a:gd name="T1" fmla="*/ 0 h 21600"/>
                <a:gd name="T2" fmla="*/ 13172018 w 21600"/>
                <a:gd name="T3" fmla="*/ 29519582 h 21600"/>
                <a:gd name="T4" fmla="*/ 0 w 21600"/>
                <a:gd name="T5" fmla="*/ 2951958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26" name="Arc 49"/>
            <p:cNvSpPr>
              <a:spLocks/>
            </p:cNvSpPr>
            <p:nvPr/>
          </p:nvSpPr>
          <p:spPr bwMode="auto">
            <a:xfrm flipH="1" flipV="1">
              <a:off x="1143000" y="2017713"/>
              <a:ext cx="533400" cy="796925"/>
            </a:xfrm>
            <a:custGeom>
              <a:avLst/>
              <a:gdLst>
                <a:gd name="T0" fmla="*/ 0 w 21600"/>
                <a:gd name="T1" fmla="*/ 0 h 21600"/>
                <a:gd name="T2" fmla="*/ 13172018 w 21600"/>
                <a:gd name="T3" fmla="*/ 29402288 h 21600"/>
                <a:gd name="T4" fmla="*/ 0 w 21600"/>
                <a:gd name="T5" fmla="*/ 29402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7427" name="Group 50"/>
            <p:cNvGrpSpPr>
              <a:grpSpLocks/>
            </p:cNvGrpSpPr>
            <p:nvPr/>
          </p:nvGrpSpPr>
          <p:grpSpPr bwMode="auto">
            <a:xfrm>
              <a:off x="1676400" y="1219200"/>
              <a:ext cx="533400" cy="801688"/>
              <a:chOff x="1056" y="1584"/>
              <a:chExt cx="384" cy="579"/>
            </a:xfrm>
          </p:grpSpPr>
          <p:sp>
            <p:nvSpPr>
              <p:cNvPr id="17434" name="Arc 51"/>
              <p:cNvSpPr>
                <a:spLocks/>
              </p:cNvSpPr>
              <p:nvPr/>
            </p:nvSpPr>
            <p:spPr bwMode="auto">
              <a:xfrm>
                <a:off x="1056" y="1584"/>
                <a:ext cx="384" cy="576"/>
              </a:xfrm>
              <a:custGeom>
                <a:avLst/>
                <a:gdLst>
                  <a:gd name="T0" fmla="*/ 0 w 21600"/>
                  <a:gd name="T1" fmla="*/ 0 h 21600"/>
                  <a:gd name="T2" fmla="*/ 7 w 21600"/>
                  <a:gd name="T3" fmla="*/ 15 h 21600"/>
                  <a:gd name="T4" fmla="*/ 0 w 21600"/>
                  <a:gd name="T5" fmla="*/ 15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435" name="Arc 52"/>
              <p:cNvSpPr>
                <a:spLocks/>
              </p:cNvSpPr>
              <p:nvPr/>
            </p:nvSpPr>
            <p:spPr bwMode="auto">
              <a:xfrm>
                <a:off x="1056" y="1605"/>
                <a:ext cx="242" cy="557"/>
              </a:xfrm>
              <a:custGeom>
                <a:avLst/>
                <a:gdLst>
                  <a:gd name="T0" fmla="*/ 2 w 13639"/>
                  <a:gd name="T1" fmla="*/ 0 h 20885"/>
                  <a:gd name="T2" fmla="*/ 4 w 13639"/>
                  <a:gd name="T3" fmla="*/ 3 h 20885"/>
                  <a:gd name="T4" fmla="*/ 0 w 13639"/>
                  <a:gd name="T5" fmla="*/ 15 h 20885"/>
                  <a:gd name="T6" fmla="*/ 0 60000 65536"/>
                  <a:gd name="T7" fmla="*/ 0 60000 65536"/>
                  <a:gd name="T8" fmla="*/ 0 60000 65536"/>
                  <a:gd name="T9" fmla="*/ 0 w 13639"/>
                  <a:gd name="T10" fmla="*/ 0 h 20885"/>
                  <a:gd name="T11" fmla="*/ 13639 w 13639"/>
                  <a:gd name="T12" fmla="*/ 20885 h 208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39" h="20885" fill="none" extrusionOk="0">
                    <a:moveTo>
                      <a:pt x="5508" y="-1"/>
                    </a:moveTo>
                    <a:cubicBezTo>
                      <a:pt x="8482" y="783"/>
                      <a:pt x="11254" y="2193"/>
                      <a:pt x="13639" y="4136"/>
                    </a:cubicBezTo>
                  </a:path>
                  <a:path w="13639" h="20885" stroke="0" extrusionOk="0">
                    <a:moveTo>
                      <a:pt x="5508" y="-1"/>
                    </a:moveTo>
                    <a:cubicBezTo>
                      <a:pt x="8482" y="783"/>
                      <a:pt x="11254" y="2193"/>
                      <a:pt x="13639" y="4136"/>
                    </a:cubicBezTo>
                    <a:lnTo>
                      <a:pt x="0" y="20885"/>
                    </a:lnTo>
                    <a:close/>
                  </a:path>
                </a:pathLst>
              </a:custGeom>
              <a:solidFill>
                <a:srgbClr val="201AD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436" name="Arc 53"/>
              <p:cNvSpPr>
                <a:spLocks/>
              </p:cNvSpPr>
              <p:nvPr/>
            </p:nvSpPr>
            <p:spPr bwMode="auto">
              <a:xfrm>
                <a:off x="1057" y="1714"/>
                <a:ext cx="335" cy="449"/>
              </a:xfrm>
              <a:custGeom>
                <a:avLst/>
                <a:gdLst>
                  <a:gd name="T0" fmla="*/ 4 w 18869"/>
                  <a:gd name="T1" fmla="*/ 0 h 16852"/>
                  <a:gd name="T2" fmla="*/ 6 w 18869"/>
                  <a:gd name="T3" fmla="*/ 5 h 16852"/>
                  <a:gd name="T4" fmla="*/ 0 w 18869"/>
                  <a:gd name="T5" fmla="*/ 12 h 16852"/>
                  <a:gd name="T6" fmla="*/ 0 60000 65536"/>
                  <a:gd name="T7" fmla="*/ 0 60000 65536"/>
                  <a:gd name="T8" fmla="*/ 0 60000 65536"/>
                  <a:gd name="T9" fmla="*/ 0 w 18869"/>
                  <a:gd name="T10" fmla="*/ 0 h 16852"/>
                  <a:gd name="T11" fmla="*/ 18869 w 18869"/>
                  <a:gd name="T12" fmla="*/ 16852 h 168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69" h="16852" fill="none" extrusionOk="0">
                    <a:moveTo>
                      <a:pt x="13511" y="-1"/>
                    </a:moveTo>
                    <a:cubicBezTo>
                      <a:pt x="15690" y="1746"/>
                      <a:pt x="17510" y="3899"/>
                      <a:pt x="18869" y="6339"/>
                    </a:cubicBezTo>
                  </a:path>
                  <a:path w="18869" h="16852" stroke="0" extrusionOk="0">
                    <a:moveTo>
                      <a:pt x="13511" y="-1"/>
                    </a:moveTo>
                    <a:cubicBezTo>
                      <a:pt x="15690" y="1746"/>
                      <a:pt x="17510" y="3899"/>
                      <a:pt x="18869" y="6339"/>
                    </a:cubicBezTo>
                    <a:lnTo>
                      <a:pt x="0" y="1685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437" name="Arc 54"/>
              <p:cNvSpPr>
                <a:spLocks/>
              </p:cNvSpPr>
              <p:nvPr/>
            </p:nvSpPr>
            <p:spPr bwMode="auto">
              <a:xfrm>
                <a:off x="1056" y="1849"/>
                <a:ext cx="370" cy="314"/>
              </a:xfrm>
              <a:custGeom>
                <a:avLst/>
                <a:gdLst>
                  <a:gd name="T0" fmla="*/ 6 w 20828"/>
                  <a:gd name="T1" fmla="*/ 0 h 11766"/>
                  <a:gd name="T2" fmla="*/ 7 w 20828"/>
                  <a:gd name="T3" fmla="*/ 4 h 11766"/>
                  <a:gd name="T4" fmla="*/ 0 w 20828"/>
                  <a:gd name="T5" fmla="*/ 8 h 11766"/>
                  <a:gd name="T6" fmla="*/ 0 60000 65536"/>
                  <a:gd name="T7" fmla="*/ 0 60000 65536"/>
                  <a:gd name="T8" fmla="*/ 0 60000 65536"/>
                  <a:gd name="T9" fmla="*/ 0 w 20828"/>
                  <a:gd name="T10" fmla="*/ 0 h 11766"/>
                  <a:gd name="T11" fmla="*/ 20828 w 20828"/>
                  <a:gd name="T12" fmla="*/ 11766 h 117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28" h="11766" fill="none" extrusionOk="0">
                    <a:moveTo>
                      <a:pt x="18113" y="-1"/>
                    </a:moveTo>
                    <a:cubicBezTo>
                      <a:pt x="19324" y="1862"/>
                      <a:pt x="20239" y="3902"/>
                      <a:pt x="20828" y="6044"/>
                    </a:cubicBezTo>
                  </a:path>
                  <a:path w="20828" h="11766" stroke="0" extrusionOk="0">
                    <a:moveTo>
                      <a:pt x="18113" y="-1"/>
                    </a:moveTo>
                    <a:cubicBezTo>
                      <a:pt x="19324" y="1862"/>
                      <a:pt x="20239" y="3902"/>
                      <a:pt x="20828" y="6044"/>
                    </a:cubicBezTo>
                    <a:lnTo>
                      <a:pt x="0" y="1176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438" name="Arc 55"/>
              <p:cNvSpPr>
                <a:spLocks/>
              </p:cNvSpPr>
              <p:nvPr/>
            </p:nvSpPr>
            <p:spPr bwMode="auto">
              <a:xfrm>
                <a:off x="1056" y="2000"/>
                <a:ext cx="384" cy="162"/>
              </a:xfrm>
              <a:custGeom>
                <a:avLst/>
                <a:gdLst>
                  <a:gd name="T0" fmla="*/ 7 w 21597"/>
                  <a:gd name="T1" fmla="*/ 0 h 6068"/>
                  <a:gd name="T2" fmla="*/ 7 w 21597"/>
                  <a:gd name="T3" fmla="*/ 4 h 6068"/>
                  <a:gd name="T4" fmla="*/ 0 w 21597"/>
                  <a:gd name="T5" fmla="*/ 4 h 6068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6068"/>
                  <a:gd name="T11" fmla="*/ 21597 w 21597"/>
                  <a:gd name="T12" fmla="*/ 6068 h 6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6068" fill="none" extrusionOk="0">
                    <a:moveTo>
                      <a:pt x="20730" y="-1"/>
                    </a:moveTo>
                    <a:cubicBezTo>
                      <a:pt x="21274" y="1860"/>
                      <a:pt x="21566" y="3786"/>
                      <a:pt x="21597" y="5724"/>
                    </a:cubicBezTo>
                  </a:path>
                  <a:path w="21597" h="6068" stroke="0" extrusionOk="0">
                    <a:moveTo>
                      <a:pt x="20730" y="-1"/>
                    </a:moveTo>
                    <a:cubicBezTo>
                      <a:pt x="21274" y="1860"/>
                      <a:pt x="21566" y="3786"/>
                      <a:pt x="21597" y="5724"/>
                    </a:cubicBezTo>
                    <a:lnTo>
                      <a:pt x="0" y="606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7428" name="Arc 56"/>
            <p:cNvSpPr>
              <a:spLocks/>
            </p:cNvSpPr>
            <p:nvPr/>
          </p:nvSpPr>
          <p:spPr bwMode="auto">
            <a:xfrm flipV="1">
              <a:off x="1676400" y="2020888"/>
              <a:ext cx="533400" cy="798512"/>
            </a:xfrm>
            <a:custGeom>
              <a:avLst/>
              <a:gdLst>
                <a:gd name="T0" fmla="*/ 0 w 21600"/>
                <a:gd name="T1" fmla="*/ 0 h 21600"/>
                <a:gd name="T2" fmla="*/ 13172018 w 21600"/>
                <a:gd name="T3" fmla="*/ 29519508 h 21600"/>
                <a:gd name="T4" fmla="*/ 0 w 21600"/>
                <a:gd name="T5" fmla="*/ 2951950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29" name="Arc 57"/>
            <p:cNvSpPr>
              <a:spLocks/>
            </p:cNvSpPr>
            <p:nvPr/>
          </p:nvSpPr>
          <p:spPr bwMode="auto">
            <a:xfrm flipV="1">
              <a:off x="1676400" y="2019300"/>
              <a:ext cx="336550" cy="771525"/>
            </a:xfrm>
            <a:custGeom>
              <a:avLst/>
              <a:gdLst>
                <a:gd name="T0" fmla="*/ 3353730 w 13639"/>
                <a:gd name="T1" fmla="*/ 0 h 20885"/>
                <a:gd name="T2" fmla="*/ 8304561 w 13639"/>
                <a:gd name="T3" fmla="*/ 5645672 h 20885"/>
                <a:gd name="T4" fmla="*/ 0 w 13639"/>
                <a:gd name="T5" fmla="*/ 28501355 h 20885"/>
                <a:gd name="T6" fmla="*/ 0 60000 65536"/>
                <a:gd name="T7" fmla="*/ 0 60000 65536"/>
                <a:gd name="T8" fmla="*/ 0 60000 65536"/>
                <a:gd name="T9" fmla="*/ 0 w 13639"/>
                <a:gd name="T10" fmla="*/ 0 h 20885"/>
                <a:gd name="T11" fmla="*/ 13639 w 13639"/>
                <a:gd name="T12" fmla="*/ 20885 h 208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39" h="20885" fill="none" extrusionOk="0">
                  <a:moveTo>
                    <a:pt x="5508" y="-1"/>
                  </a:moveTo>
                  <a:cubicBezTo>
                    <a:pt x="8482" y="783"/>
                    <a:pt x="11254" y="2193"/>
                    <a:pt x="13639" y="4136"/>
                  </a:cubicBezTo>
                </a:path>
                <a:path w="13639" h="20885" stroke="0" extrusionOk="0">
                  <a:moveTo>
                    <a:pt x="5508" y="-1"/>
                  </a:moveTo>
                  <a:cubicBezTo>
                    <a:pt x="8482" y="783"/>
                    <a:pt x="11254" y="2193"/>
                    <a:pt x="13639" y="4136"/>
                  </a:cubicBezTo>
                  <a:lnTo>
                    <a:pt x="0" y="20885"/>
                  </a:lnTo>
                  <a:close/>
                </a:path>
              </a:pathLst>
            </a:custGeom>
            <a:solidFill>
              <a:srgbClr val="BA4B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30" name="Arc 58"/>
            <p:cNvSpPr>
              <a:spLocks/>
            </p:cNvSpPr>
            <p:nvPr/>
          </p:nvSpPr>
          <p:spPr bwMode="auto">
            <a:xfrm flipV="1">
              <a:off x="1677988" y="2017713"/>
              <a:ext cx="465137" cy="622300"/>
            </a:xfrm>
            <a:custGeom>
              <a:avLst/>
              <a:gdLst>
                <a:gd name="T0" fmla="*/ 8210164 w 18869"/>
                <a:gd name="T1" fmla="*/ 0 h 16852"/>
                <a:gd name="T2" fmla="*/ 11466023 w 18869"/>
                <a:gd name="T3" fmla="*/ 8645434 h 16852"/>
                <a:gd name="T4" fmla="*/ 0 w 18869"/>
                <a:gd name="T5" fmla="*/ 22979899 h 16852"/>
                <a:gd name="T6" fmla="*/ 0 60000 65536"/>
                <a:gd name="T7" fmla="*/ 0 60000 65536"/>
                <a:gd name="T8" fmla="*/ 0 60000 65536"/>
                <a:gd name="T9" fmla="*/ 0 w 18869"/>
                <a:gd name="T10" fmla="*/ 0 h 16852"/>
                <a:gd name="T11" fmla="*/ 18869 w 18869"/>
                <a:gd name="T12" fmla="*/ 16852 h 168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9" h="16852" fill="none" extrusionOk="0">
                  <a:moveTo>
                    <a:pt x="13511" y="-1"/>
                  </a:moveTo>
                  <a:cubicBezTo>
                    <a:pt x="15690" y="1746"/>
                    <a:pt x="17510" y="3899"/>
                    <a:pt x="18869" y="6339"/>
                  </a:cubicBezTo>
                </a:path>
                <a:path w="18869" h="16852" stroke="0" extrusionOk="0">
                  <a:moveTo>
                    <a:pt x="13511" y="-1"/>
                  </a:moveTo>
                  <a:cubicBezTo>
                    <a:pt x="15690" y="1746"/>
                    <a:pt x="17510" y="3899"/>
                    <a:pt x="18869" y="6339"/>
                  </a:cubicBezTo>
                  <a:lnTo>
                    <a:pt x="0" y="16852"/>
                  </a:lnTo>
                  <a:close/>
                </a:path>
              </a:pathLst>
            </a:custGeom>
            <a:solidFill>
              <a:srgbClr val="CC1D1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31" name="Arc 59"/>
            <p:cNvSpPr>
              <a:spLocks/>
            </p:cNvSpPr>
            <p:nvPr/>
          </p:nvSpPr>
          <p:spPr bwMode="auto">
            <a:xfrm flipV="1">
              <a:off x="1676400" y="2017713"/>
              <a:ext cx="514350" cy="434975"/>
            </a:xfrm>
            <a:custGeom>
              <a:avLst/>
              <a:gdLst>
                <a:gd name="T0" fmla="*/ 11046201 w 20828"/>
                <a:gd name="T1" fmla="*/ 0 h 11766"/>
                <a:gd name="T2" fmla="*/ 12701934 w 20828"/>
                <a:gd name="T3" fmla="*/ 8261641 h 11766"/>
                <a:gd name="T4" fmla="*/ 0 w 20828"/>
                <a:gd name="T5" fmla="*/ 16080507 h 11766"/>
                <a:gd name="T6" fmla="*/ 0 60000 65536"/>
                <a:gd name="T7" fmla="*/ 0 60000 65536"/>
                <a:gd name="T8" fmla="*/ 0 60000 65536"/>
                <a:gd name="T9" fmla="*/ 0 w 20828"/>
                <a:gd name="T10" fmla="*/ 0 h 11766"/>
                <a:gd name="T11" fmla="*/ 20828 w 20828"/>
                <a:gd name="T12" fmla="*/ 11766 h 117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28" h="11766" fill="none" extrusionOk="0">
                  <a:moveTo>
                    <a:pt x="18113" y="-1"/>
                  </a:moveTo>
                  <a:cubicBezTo>
                    <a:pt x="19324" y="1862"/>
                    <a:pt x="20239" y="3902"/>
                    <a:pt x="20828" y="6044"/>
                  </a:cubicBezTo>
                </a:path>
                <a:path w="20828" h="11766" stroke="0" extrusionOk="0">
                  <a:moveTo>
                    <a:pt x="18113" y="-1"/>
                  </a:moveTo>
                  <a:cubicBezTo>
                    <a:pt x="19324" y="1862"/>
                    <a:pt x="20239" y="3902"/>
                    <a:pt x="20828" y="6044"/>
                  </a:cubicBezTo>
                  <a:lnTo>
                    <a:pt x="0" y="11766"/>
                  </a:lnTo>
                  <a:close/>
                </a:path>
              </a:pathLst>
            </a:custGeom>
            <a:solidFill>
              <a:srgbClr val="E39C3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32" name="Arc 60"/>
            <p:cNvSpPr>
              <a:spLocks/>
            </p:cNvSpPr>
            <p:nvPr/>
          </p:nvSpPr>
          <p:spPr bwMode="auto">
            <a:xfrm flipV="1">
              <a:off x="1676400" y="1973263"/>
              <a:ext cx="533400" cy="269875"/>
            </a:xfrm>
            <a:custGeom>
              <a:avLst/>
              <a:gdLst>
                <a:gd name="T0" fmla="*/ 12641480 w 21600"/>
                <a:gd name="T1" fmla="*/ 0 h 7286"/>
                <a:gd name="T2" fmla="*/ 13150682 w 21600"/>
                <a:gd name="T3" fmla="*/ 9996230 h 7286"/>
                <a:gd name="T4" fmla="*/ 0 w 21600"/>
                <a:gd name="T5" fmla="*/ 8325159 h 72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7286"/>
                <a:gd name="T11" fmla="*/ 21600 w 21600"/>
                <a:gd name="T12" fmla="*/ 7286 h 7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7286" fill="none" extrusionOk="0">
                  <a:moveTo>
                    <a:pt x="20730" y="-1"/>
                  </a:moveTo>
                  <a:cubicBezTo>
                    <a:pt x="21307" y="1970"/>
                    <a:pt x="21600" y="4014"/>
                    <a:pt x="21600" y="6068"/>
                  </a:cubicBezTo>
                  <a:cubicBezTo>
                    <a:pt x="21600" y="6474"/>
                    <a:pt x="21588" y="6880"/>
                    <a:pt x="21565" y="7286"/>
                  </a:cubicBezTo>
                </a:path>
                <a:path w="21600" h="7286" stroke="0" extrusionOk="0">
                  <a:moveTo>
                    <a:pt x="20730" y="-1"/>
                  </a:moveTo>
                  <a:cubicBezTo>
                    <a:pt x="21307" y="1970"/>
                    <a:pt x="21600" y="4014"/>
                    <a:pt x="21600" y="6068"/>
                  </a:cubicBezTo>
                  <a:cubicBezTo>
                    <a:pt x="21600" y="6474"/>
                    <a:pt x="21588" y="6880"/>
                    <a:pt x="21565" y="7286"/>
                  </a:cubicBezTo>
                  <a:lnTo>
                    <a:pt x="0" y="6068"/>
                  </a:lnTo>
                  <a:close/>
                </a:path>
              </a:pathLst>
            </a:custGeom>
            <a:solidFill>
              <a:srgbClr val="BA4B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33" name="Oval 61"/>
            <p:cNvSpPr>
              <a:spLocks noChangeArrowheads="1"/>
            </p:cNvSpPr>
            <p:nvPr/>
          </p:nvSpPr>
          <p:spPr bwMode="auto">
            <a:xfrm>
              <a:off x="1543050" y="1419225"/>
              <a:ext cx="333375" cy="11969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</p:grpSp>
      <p:cxnSp>
        <p:nvCxnSpPr>
          <p:cNvPr id="58" name="Connecteur droit 57"/>
          <p:cNvCxnSpPr/>
          <p:nvPr/>
        </p:nvCxnSpPr>
        <p:spPr>
          <a:xfrm flipV="1">
            <a:off x="1733550" y="2466975"/>
            <a:ext cx="854075" cy="7239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1400175" y="4187825"/>
            <a:ext cx="1016000" cy="2857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6" name="Text Box 2"/>
          <p:cNvSpPr txBox="1">
            <a:spLocks noChangeArrowheads="1"/>
          </p:cNvSpPr>
          <p:nvPr/>
        </p:nvSpPr>
        <p:spPr bwMode="auto">
          <a:xfrm>
            <a:off x="833438" y="1296988"/>
            <a:ext cx="3260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Skia"/>
              </a:rPr>
              <a:t>Domaine progéniteurs: code de facteurs de transcription</a:t>
            </a:r>
          </a:p>
        </p:txBody>
      </p:sp>
      <p:sp>
        <p:nvSpPr>
          <p:cNvPr id="17417" name="Text Box 2"/>
          <p:cNvSpPr txBox="1">
            <a:spLocks noChangeArrowheads="1"/>
          </p:cNvSpPr>
          <p:nvPr/>
        </p:nvSpPr>
        <p:spPr bwMode="auto">
          <a:xfrm>
            <a:off x="6448425" y="1296988"/>
            <a:ext cx="2692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Skia"/>
              </a:rPr>
              <a:t>Sous-types cellulaires différenciés</a:t>
            </a:r>
          </a:p>
        </p:txBody>
      </p:sp>
      <p:sp>
        <p:nvSpPr>
          <p:cNvPr id="17418" name="Text Box 2"/>
          <p:cNvSpPr txBox="1">
            <a:spLocks noChangeArrowheads="1"/>
          </p:cNvSpPr>
          <p:nvPr/>
        </p:nvSpPr>
        <p:spPr bwMode="auto">
          <a:xfrm>
            <a:off x="4067175" y="1296988"/>
            <a:ext cx="2673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Skia"/>
              </a:rPr>
              <a:t>Neurogenèse</a:t>
            </a:r>
          </a:p>
        </p:txBody>
      </p:sp>
      <p:sp>
        <p:nvSpPr>
          <p:cNvPr id="17419" name="Text Box 2"/>
          <p:cNvSpPr txBox="1">
            <a:spLocks noChangeArrowheads="1"/>
          </p:cNvSpPr>
          <p:nvPr/>
        </p:nvSpPr>
        <p:spPr bwMode="auto">
          <a:xfrm>
            <a:off x="5575300" y="4962525"/>
            <a:ext cx="233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Skia"/>
              </a:rPr>
              <a:t>Patron de</a:t>
            </a:r>
          </a:p>
          <a:p>
            <a:pPr algn="ctr"/>
            <a:r>
              <a:rPr lang="en-US" sz="2000" b="1">
                <a:solidFill>
                  <a:srgbClr val="0000FF"/>
                </a:solidFill>
                <a:latin typeface="Skia"/>
              </a:rPr>
              <a:t> connexions</a:t>
            </a:r>
          </a:p>
        </p:txBody>
      </p:sp>
      <p:sp>
        <p:nvSpPr>
          <p:cNvPr id="17420" name="Rectangle 78"/>
          <p:cNvSpPr>
            <a:spLocks noChangeArrowheads="1"/>
          </p:cNvSpPr>
          <p:nvPr/>
        </p:nvSpPr>
        <p:spPr bwMode="auto">
          <a:xfrm>
            <a:off x="109538" y="0"/>
            <a:ext cx="981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Intro-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7421" name="Text Box 2"/>
          <p:cNvSpPr txBox="1">
            <a:spLocks noChangeArrowheads="1"/>
          </p:cNvSpPr>
          <p:nvPr/>
        </p:nvSpPr>
        <p:spPr bwMode="auto">
          <a:xfrm>
            <a:off x="176213" y="927100"/>
            <a:ext cx="1760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Skia"/>
              </a:rPr>
              <a:t>Tube neural</a:t>
            </a:r>
          </a:p>
        </p:txBody>
      </p:sp>
      <p:sp>
        <p:nvSpPr>
          <p:cNvPr id="17422" name="Text Box 2"/>
          <p:cNvSpPr txBox="1">
            <a:spLocks noChangeArrowheads="1"/>
          </p:cNvSpPr>
          <p:nvPr/>
        </p:nvSpPr>
        <p:spPr bwMode="auto">
          <a:xfrm>
            <a:off x="390525" y="5870575"/>
            <a:ext cx="8170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Skia"/>
              </a:rPr>
              <a:t>Le neurone sait dés sa naissance sait quelle connexion il doit faire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Imag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693738"/>
            <a:ext cx="3516312" cy="607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Text Box 11"/>
          <p:cNvSpPr txBox="1">
            <a:spLocks noChangeArrowheads="1"/>
          </p:cNvSpPr>
          <p:nvPr/>
        </p:nvSpPr>
        <p:spPr bwMode="auto">
          <a:xfrm>
            <a:off x="4540250" y="2260600"/>
            <a:ext cx="3727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Skia"/>
                <a:ea typeface="Skia"/>
                <a:cs typeface="Skia"/>
              </a:rPr>
              <a:t>Greffe fétale de mésencéphale ventral dans la substance noire adulte</a:t>
            </a:r>
          </a:p>
        </p:txBody>
      </p:sp>
      <p:sp>
        <p:nvSpPr>
          <p:cNvPr id="58371" name="Text Box 11"/>
          <p:cNvSpPr txBox="1">
            <a:spLocks noChangeArrowheads="1"/>
          </p:cNvSpPr>
          <p:nvPr/>
        </p:nvSpPr>
        <p:spPr bwMode="auto">
          <a:xfrm>
            <a:off x="4540250" y="4381500"/>
            <a:ext cx="37274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Skia"/>
                <a:ea typeface="Skia"/>
                <a:cs typeface="Skia"/>
              </a:rPr>
              <a:t>Voie principale: </a:t>
            </a:r>
            <a:r>
              <a:rPr lang="en-US" sz="2000">
                <a:latin typeface="Skia"/>
                <a:ea typeface="Skia"/>
                <a:cs typeface="Skia"/>
              </a:rPr>
              <a:t>nigro-striatal </a:t>
            </a:r>
          </a:p>
          <a:p>
            <a:pPr algn="ctr"/>
            <a:r>
              <a:rPr lang="en-US" sz="2000">
                <a:latin typeface="Skia"/>
                <a:ea typeface="Skia"/>
                <a:cs typeface="Skia"/>
              </a:rPr>
              <a:t> </a:t>
            </a:r>
            <a:r>
              <a:rPr lang="en-US" sz="2000" b="1">
                <a:latin typeface="Skia"/>
                <a:ea typeface="Skia"/>
                <a:cs typeface="Skia"/>
              </a:rPr>
              <a:t>autres voies des neurones dopa</a:t>
            </a:r>
          </a:p>
          <a:p>
            <a:pPr algn="ctr"/>
            <a:r>
              <a:rPr lang="en-US" sz="2000">
                <a:latin typeface="Skia"/>
                <a:ea typeface="Skia"/>
                <a:cs typeface="Skia"/>
              </a:rPr>
              <a:t>Sc: superior colliculus</a:t>
            </a:r>
          </a:p>
          <a:p>
            <a:pPr algn="ctr"/>
            <a:r>
              <a:rPr lang="en-US" sz="2000">
                <a:latin typeface="Skia"/>
                <a:ea typeface="Skia"/>
                <a:cs typeface="Skia"/>
              </a:rPr>
              <a:t>Cx cortex</a:t>
            </a:r>
          </a:p>
        </p:txBody>
      </p:sp>
      <p:sp>
        <p:nvSpPr>
          <p:cNvPr id="58372" name="Rectangle 9"/>
          <p:cNvSpPr>
            <a:spLocks noChangeArrowheads="1"/>
          </p:cNvSpPr>
          <p:nvPr/>
        </p:nvSpPr>
        <p:spPr bwMode="auto">
          <a:xfrm>
            <a:off x="109538" y="0"/>
            <a:ext cx="104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Part. 3</a:t>
            </a:r>
            <a:endParaRPr lang="en-US" sz="2400">
              <a:latin typeface="Calibri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4" name="ZoneTexte 11"/>
          <p:cNvSpPr txBox="1">
            <a:spLocks noChangeArrowheads="1"/>
          </p:cNvSpPr>
          <p:nvPr/>
        </p:nvSpPr>
        <p:spPr bwMode="auto">
          <a:xfrm>
            <a:off x="1120775" y="230188"/>
            <a:ext cx="7388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Thérapies cellulaires pour reconstruire les circuits</a:t>
            </a:r>
          </a:p>
        </p:txBody>
      </p:sp>
      <p:sp>
        <p:nvSpPr>
          <p:cNvPr id="58375" name="Text Box 11"/>
          <p:cNvSpPr txBox="1">
            <a:spLocks noChangeArrowheads="1"/>
          </p:cNvSpPr>
          <p:nvPr/>
        </p:nvSpPr>
        <p:spPr bwMode="auto">
          <a:xfrm>
            <a:off x="4979988" y="869950"/>
            <a:ext cx="37274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Contexte de maladie de parkinson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9"/>
          <p:cNvSpPr>
            <a:spLocks noChangeArrowheads="1"/>
          </p:cNvSpPr>
          <p:nvPr/>
        </p:nvSpPr>
        <p:spPr bwMode="auto">
          <a:xfrm>
            <a:off x="109538" y="0"/>
            <a:ext cx="104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Part. 3</a:t>
            </a:r>
            <a:endParaRPr lang="en-US" sz="2400">
              <a:latin typeface="Calibri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395" name="ZoneTexte 11"/>
          <p:cNvSpPr txBox="1">
            <a:spLocks noChangeArrowheads="1"/>
          </p:cNvSpPr>
          <p:nvPr/>
        </p:nvSpPr>
        <p:spPr bwMode="auto">
          <a:xfrm>
            <a:off x="1120775" y="230188"/>
            <a:ext cx="7388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Thérapies cellulaires pour reconstruire les circuits</a:t>
            </a:r>
          </a:p>
        </p:txBody>
      </p:sp>
      <p:sp>
        <p:nvSpPr>
          <p:cNvPr id="59396" name="Text Box 11"/>
          <p:cNvSpPr txBox="1">
            <a:spLocks noChangeArrowheads="1"/>
          </p:cNvSpPr>
          <p:nvPr/>
        </p:nvSpPr>
        <p:spPr bwMode="auto">
          <a:xfrm>
            <a:off x="1023938" y="1017588"/>
            <a:ext cx="7269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Sources of dopaminergic neurons for grafting</a:t>
            </a:r>
          </a:p>
        </p:txBody>
      </p:sp>
      <p:pic>
        <p:nvPicPr>
          <p:cNvPr id="59397" name="Imag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7538" y="1387475"/>
            <a:ext cx="59436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1"/>
          <p:cNvSpPr txBox="1">
            <a:spLocks noChangeArrowheads="1"/>
          </p:cNvSpPr>
          <p:nvPr/>
        </p:nvSpPr>
        <p:spPr bwMode="auto">
          <a:xfrm>
            <a:off x="84138" y="817563"/>
            <a:ext cx="9174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Generation de neurones du cortex cérébral à partir de cellules souches embryonnaires</a:t>
            </a:r>
          </a:p>
        </p:txBody>
      </p:sp>
      <p:pic>
        <p:nvPicPr>
          <p:cNvPr id="60418" name="Imag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1331913"/>
            <a:ext cx="6070600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11"/>
          <p:cNvSpPr txBox="1">
            <a:spLocks noChangeArrowheads="1"/>
          </p:cNvSpPr>
          <p:nvPr/>
        </p:nvSpPr>
        <p:spPr bwMode="auto">
          <a:xfrm>
            <a:off x="4356100" y="6249988"/>
            <a:ext cx="4508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Gaspar and Vanderhaeghen, Nature 2010 </a:t>
            </a:r>
          </a:p>
        </p:txBody>
      </p:sp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109538" y="0"/>
            <a:ext cx="104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Part. 3</a:t>
            </a:r>
            <a:endParaRPr lang="en-US" sz="2400">
              <a:latin typeface="Calibri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2" name="ZoneTexte 10"/>
          <p:cNvSpPr txBox="1">
            <a:spLocks noChangeArrowheads="1"/>
          </p:cNvSpPr>
          <p:nvPr/>
        </p:nvSpPr>
        <p:spPr bwMode="auto">
          <a:xfrm>
            <a:off x="1120775" y="230188"/>
            <a:ext cx="7388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Thérapies cellulaires pour reconstruire les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1"/>
          <p:cNvSpPr txBox="1">
            <a:spLocks noChangeArrowheads="1"/>
          </p:cNvSpPr>
          <p:nvPr/>
        </p:nvSpPr>
        <p:spPr bwMode="auto">
          <a:xfrm>
            <a:off x="261938" y="777875"/>
            <a:ext cx="8640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Skia"/>
                <a:ea typeface="Skia"/>
                <a:cs typeface="Skia"/>
              </a:rPr>
              <a:t>Greffe de cellules corticales dérivées de cellules souches dans le cerveau de nouveaux nés souris</a:t>
            </a:r>
          </a:p>
        </p:txBody>
      </p:sp>
      <p:pic>
        <p:nvPicPr>
          <p:cNvPr id="61442" name="Imag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1673225"/>
            <a:ext cx="72485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7"/>
          <p:cNvSpPr>
            <a:spLocks noChangeArrowheads="1"/>
          </p:cNvSpPr>
          <p:nvPr/>
        </p:nvSpPr>
        <p:spPr bwMode="auto">
          <a:xfrm>
            <a:off x="109538" y="0"/>
            <a:ext cx="104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Part. 3</a:t>
            </a:r>
            <a:endParaRPr lang="en-US" sz="2400">
              <a:latin typeface="Calibri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45" name="ZoneTexte 10"/>
          <p:cNvSpPr txBox="1">
            <a:spLocks noChangeArrowheads="1"/>
          </p:cNvSpPr>
          <p:nvPr/>
        </p:nvSpPr>
        <p:spPr bwMode="auto">
          <a:xfrm>
            <a:off x="1120775" y="230188"/>
            <a:ext cx="7388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  <a:ea typeface="Skia"/>
                <a:cs typeface="Skia"/>
              </a:rPr>
              <a:t>Thérapies cellulaires pour reconstruire les circuits</a:t>
            </a:r>
          </a:p>
        </p:txBody>
      </p:sp>
      <p:sp>
        <p:nvSpPr>
          <p:cNvPr id="61446" name="Text Box 11"/>
          <p:cNvSpPr txBox="1">
            <a:spLocks noChangeArrowheads="1"/>
          </p:cNvSpPr>
          <p:nvPr/>
        </p:nvSpPr>
        <p:spPr bwMode="auto">
          <a:xfrm>
            <a:off x="5397500" y="6249988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Gaspar and Vanderhaeghen, 2010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ZoneTexte 3"/>
          <p:cNvSpPr txBox="1">
            <a:spLocks noChangeArrowheads="1"/>
          </p:cNvSpPr>
          <p:nvPr/>
        </p:nvSpPr>
        <p:spPr bwMode="auto">
          <a:xfrm>
            <a:off x="2947988" y="1231900"/>
            <a:ext cx="55499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Skia"/>
                <a:ea typeface="Skia"/>
                <a:cs typeface="Skia"/>
              </a:rPr>
              <a:t>Valérie castellani</a:t>
            </a:r>
          </a:p>
          <a:p>
            <a:pPr algn="ctr"/>
            <a:endParaRPr lang="en-US" sz="2000">
              <a:latin typeface="Skia"/>
              <a:ea typeface="Skia"/>
              <a:cs typeface="Skia"/>
            </a:endParaRPr>
          </a:p>
          <a:p>
            <a:pPr algn="ctr"/>
            <a:r>
              <a:rPr lang="en-US" sz="2000">
                <a:latin typeface="Skia"/>
                <a:ea typeface="Skia"/>
                <a:cs typeface="Skia"/>
              </a:rPr>
              <a:t>CGphiMC</a:t>
            </a:r>
          </a:p>
          <a:p>
            <a:pPr algn="ctr"/>
            <a:r>
              <a:rPr lang="en-US" sz="2000">
                <a:latin typeface="Skia"/>
                <a:ea typeface="Skia"/>
                <a:cs typeface="Skia"/>
              </a:rPr>
              <a:t>UMR CNRS 5534</a:t>
            </a:r>
          </a:p>
          <a:p>
            <a:pPr algn="ctr"/>
            <a:r>
              <a:rPr lang="en-US" sz="2000">
                <a:latin typeface="Skia"/>
                <a:ea typeface="Skia"/>
                <a:cs typeface="Skia"/>
              </a:rPr>
              <a:t>Campus de la Doua, Villeurbanne</a:t>
            </a:r>
          </a:p>
          <a:p>
            <a:pPr algn="ctr"/>
            <a:r>
              <a:rPr lang="en-US" sz="2000">
                <a:latin typeface="Skia"/>
                <a:ea typeface="Skia"/>
                <a:cs typeface="Skia"/>
              </a:rPr>
              <a:t>Équipe “neuro-développement et signalisation”</a:t>
            </a:r>
          </a:p>
          <a:p>
            <a:pPr algn="ctr"/>
            <a:endParaRPr lang="en-US" sz="2000">
              <a:latin typeface="Skia"/>
              <a:ea typeface="Skia"/>
              <a:cs typeface="Skia"/>
            </a:endParaRPr>
          </a:p>
          <a:p>
            <a:pPr algn="ctr"/>
            <a:r>
              <a:rPr lang="en-US" sz="2000">
                <a:latin typeface="Skia"/>
                <a:ea typeface="Skia"/>
                <a:cs typeface="Skia"/>
              </a:rPr>
              <a:t>Valerie.castellani@univ-lyon1.fr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0" y="1790700"/>
            <a:ext cx="91440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165225" y="222250"/>
            <a:ext cx="7364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</a:rPr>
              <a:t>Formation des connexions nerveuses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0" y="733425"/>
            <a:ext cx="91440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35" name="Grouper 53"/>
          <p:cNvGrpSpPr>
            <a:grpSpLocks/>
          </p:cNvGrpSpPr>
          <p:nvPr/>
        </p:nvGrpSpPr>
        <p:grpSpPr bwMode="auto">
          <a:xfrm>
            <a:off x="3717925" y="1036638"/>
            <a:ext cx="2362200" cy="2790825"/>
            <a:chOff x="5051078" y="1542037"/>
            <a:chExt cx="3383640" cy="4485688"/>
          </a:xfrm>
        </p:grpSpPr>
        <p:pic>
          <p:nvPicPr>
            <p:cNvPr id="1844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51078" y="1542037"/>
              <a:ext cx="3383640" cy="4485688"/>
            </a:xfrm>
            <a:prstGeom prst="rect">
              <a:avLst/>
            </a:prstGeom>
            <a:noFill/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8446" name="Freeform 6"/>
            <p:cNvSpPr>
              <a:spLocks/>
            </p:cNvSpPr>
            <p:nvPr/>
          </p:nvSpPr>
          <p:spPr bwMode="auto">
            <a:xfrm>
              <a:off x="6698333" y="1621842"/>
              <a:ext cx="1346854" cy="3212138"/>
            </a:xfrm>
            <a:custGeom>
              <a:avLst/>
              <a:gdLst>
                <a:gd name="T0" fmla="*/ 0 w 277"/>
                <a:gd name="T1" fmla="*/ 0 h 342"/>
                <a:gd name="T2" fmla="*/ 2586738 w 277"/>
                <a:gd name="T3" fmla="*/ 32365575 h 342"/>
                <a:gd name="T4" fmla="*/ 5917405 w 277"/>
                <a:gd name="T5" fmla="*/ 188990184 h 342"/>
                <a:gd name="T6" fmla="*/ 7920667 w 277"/>
                <a:gd name="T7" fmla="*/ 315531543 h 342"/>
                <a:gd name="T8" fmla="*/ 9058442 w 277"/>
                <a:gd name="T9" fmla="*/ 469216325 h 342"/>
                <a:gd name="T10" fmla="*/ 9340455 w 277"/>
                <a:gd name="T11" fmla="*/ 577583679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47" name="Freeform 7"/>
            <p:cNvSpPr>
              <a:spLocks/>
            </p:cNvSpPr>
            <p:nvPr/>
          </p:nvSpPr>
          <p:spPr bwMode="auto">
            <a:xfrm flipV="1">
              <a:off x="5509933" y="2546246"/>
              <a:ext cx="937516" cy="684990"/>
            </a:xfrm>
            <a:custGeom>
              <a:avLst/>
              <a:gdLst>
                <a:gd name="T0" fmla="*/ 0 w 277"/>
                <a:gd name="T1" fmla="*/ 0 h 342"/>
                <a:gd name="T2" fmla="*/ 294454 w 277"/>
                <a:gd name="T3" fmla="*/ 2003 h 342"/>
                <a:gd name="T4" fmla="*/ 676907 w 277"/>
                <a:gd name="T5" fmla="*/ 16023 h 342"/>
                <a:gd name="T6" fmla="*/ 900286 w 277"/>
                <a:gd name="T7" fmla="*/ 30043 h 342"/>
                <a:gd name="T8" fmla="*/ 1032283 w 277"/>
                <a:gd name="T9" fmla="*/ 44064 h 342"/>
                <a:gd name="T10" fmla="*/ 1062744 w 277"/>
                <a:gd name="T11" fmla="*/ 54078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48" name="Freeform 8"/>
            <p:cNvSpPr>
              <a:spLocks/>
            </p:cNvSpPr>
            <p:nvPr/>
          </p:nvSpPr>
          <p:spPr bwMode="auto">
            <a:xfrm rot="-5400000">
              <a:off x="5951294" y="2214244"/>
              <a:ext cx="505430" cy="664327"/>
            </a:xfrm>
            <a:custGeom>
              <a:avLst/>
              <a:gdLst>
                <a:gd name="T0" fmla="*/ 0 w 277"/>
                <a:gd name="T1" fmla="*/ 0 h 342"/>
                <a:gd name="T2" fmla="*/ 1825 w 277"/>
                <a:gd name="T3" fmla="*/ 11655 h 342"/>
                <a:gd name="T4" fmla="*/ 5474 w 277"/>
                <a:gd name="T5" fmla="*/ 66044 h 342"/>
                <a:gd name="T6" fmla="*/ 5474 w 277"/>
                <a:gd name="T7" fmla="*/ 112664 h 342"/>
                <a:gd name="T8" fmla="*/ 7299 w 277"/>
                <a:gd name="T9" fmla="*/ 165111 h 342"/>
                <a:gd name="T10" fmla="*/ 7299 w 277"/>
                <a:gd name="T11" fmla="*/ 20396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49" name="Freeform 9"/>
            <p:cNvSpPr>
              <a:spLocks/>
            </p:cNvSpPr>
            <p:nvPr/>
          </p:nvSpPr>
          <p:spPr bwMode="auto">
            <a:xfrm rot="7774297">
              <a:off x="6481023" y="3203448"/>
              <a:ext cx="1253599" cy="967226"/>
            </a:xfrm>
            <a:custGeom>
              <a:avLst/>
              <a:gdLst>
                <a:gd name="T0" fmla="*/ 0 w 277"/>
                <a:gd name="T1" fmla="*/ 0 h 342"/>
                <a:gd name="T2" fmla="*/ 1633752 w 277"/>
                <a:gd name="T3" fmla="*/ 25453 h 342"/>
                <a:gd name="T4" fmla="*/ 3733643 w 277"/>
                <a:gd name="T5" fmla="*/ 144235 h 342"/>
                <a:gd name="T6" fmla="*/ 4969140 w 277"/>
                <a:gd name="T7" fmla="*/ 243221 h 342"/>
                <a:gd name="T8" fmla="*/ 5684189 w 277"/>
                <a:gd name="T9" fmla="*/ 364831 h 342"/>
                <a:gd name="T10" fmla="*/ 5851637 w 277"/>
                <a:gd name="T11" fmla="*/ 446847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50" name="Freeform 10"/>
            <p:cNvSpPr>
              <a:spLocks/>
            </p:cNvSpPr>
            <p:nvPr/>
          </p:nvSpPr>
          <p:spPr bwMode="auto">
            <a:xfrm rot="7774297">
              <a:off x="6218152" y="3233090"/>
              <a:ext cx="1433159" cy="1346854"/>
            </a:xfrm>
            <a:custGeom>
              <a:avLst/>
              <a:gdLst>
                <a:gd name="T0" fmla="*/ 0 w 277"/>
                <a:gd name="T1" fmla="*/ 0 h 342"/>
                <a:gd name="T2" fmla="*/ 3647570 w 277"/>
                <a:gd name="T3" fmla="*/ 177218 h 342"/>
                <a:gd name="T4" fmla="*/ 8309217 w 277"/>
                <a:gd name="T5" fmla="*/ 1071182 h 342"/>
                <a:gd name="T6" fmla="*/ 11087580 w 277"/>
                <a:gd name="T7" fmla="*/ 1776114 h 342"/>
                <a:gd name="T8" fmla="*/ 12701824 w 277"/>
                <a:gd name="T9" fmla="*/ 2646450 h 342"/>
                <a:gd name="T10" fmla="*/ 13074342 w 277"/>
                <a:gd name="T11" fmla="*/ 3256866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51" name="Freeform 11"/>
            <p:cNvSpPr>
              <a:spLocks/>
            </p:cNvSpPr>
            <p:nvPr/>
          </p:nvSpPr>
          <p:spPr bwMode="auto">
            <a:xfrm rot="7774297">
              <a:off x="7167562" y="3940935"/>
              <a:ext cx="781420" cy="392833"/>
            </a:xfrm>
            <a:custGeom>
              <a:avLst/>
              <a:gdLst>
                <a:gd name="T0" fmla="*/ 0 w 277"/>
                <a:gd name="T1" fmla="*/ 0 h 342"/>
                <a:gd name="T2" fmla="*/ 95914 w 277"/>
                <a:gd name="T3" fmla="*/ 0 h 342"/>
                <a:gd name="T4" fmla="*/ 217218 w 277"/>
                <a:gd name="T5" fmla="*/ 1149 h 342"/>
                <a:gd name="T6" fmla="*/ 290564 w 277"/>
                <a:gd name="T7" fmla="*/ 1149 h 342"/>
                <a:gd name="T8" fmla="*/ 332879 w 277"/>
                <a:gd name="T9" fmla="*/ 1149 h 342"/>
                <a:gd name="T10" fmla="*/ 341342 w 277"/>
                <a:gd name="T11" fmla="*/ 2297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52" name="Freeform 12"/>
            <p:cNvSpPr>
              <a:spLocks/>
            </p:cNvSpPr>
            <p:nvPr/>
          </p:nvSpPr>
          <p:spPr bwMode="auto">
            <a:xfrm rot="7774297">
              <a:off x="7182417" y="4142110"/>
              <a:ext cx="781420" cy="392833"/>
            </a:xfrm>
            <a:custGeom>
              <a:avLst/>
              <a:gdLst>
                <a:gd name="T0" fmla="*/ 0 w 277"/>
                <a:gd name="T1" fmla="*/ 0 h 342"/>
                <a:gd name="T2" fmla="*/ 95914 w 277"/>
                <a:gd name="T3" fmla="*/ 0 h 342"/>
                <a:gd name="T4" fmla="*/ 217218 w 277"/>
                <a:gd name="T5" fmla="*/ 1149 h 342"/>
                <a:gd name="T6" fmla="*/ 290564 w 277"/>
                <a:gd name="T7" fmla="*/ 1149 h 342"/>
                <a:gd name="T8" fmla="*/ 332879 w 277"/>
                <a:gd name="T9" fmla="*/ 1149 h 342"/>
                <a:gd name="T10" fmla="*/ 341342 w 277"/>
                <a:gd name="T11" fmla="*/ 2297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53" name="Freeform 13"/>
            <p:cNvSpPr>
              <a:spLocks/>
            </p:cNvSpPr>
            <p:nvPr/>
          </p:nvSpPr>
          <p:spPr bwMode="auto">
            <a:xfrm rot="7774299">
              <a:off x="5974591" y="4265322"/>
              <a:ext cx="1884337" cy="1369658"/>
            </a:xfrm>
            <a:custGeom>
              <a:avLst/>
              <a:gdLst>
                <a:gd name="T0" fmla="*/ 0 w 277"/>
                <a:gd name="T1" fmla="*/ 0 h 342"/>
                <a:gd name="T2" fmla="*/ 30108576 w 277"/>
                <a:gd name="T3" fmla="*/ 112136 h 342"/>
                <a:gd name="T4" fmla="*/ 68958567 w 277"/>
                <a:gd name="T5" fmla="*/ 648785 h 342"/>
                <a:gd name="T6" fmla="*/ 92087603 w 277"/>
                <a:gd name="T7" fmla="*/ 1077304 h 342"/>
                <a:gd name="T8" fmla="*/ 105325575 w 277"/>
                <a:gd name="T9" fmla="*/ 1601939 h 342"/>
                <a:gd name="T10" fmla="*/ 108427587 w 277"/>
                <a:gd name="T11" fmla="*/ 197439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54" name="Freeform 14"/>
            <p:cNvSpPr>
              <a:spLocks/>
            </p:cNvSpPr>
            <p:nvPr/>
          </p:nvSpPr>
          <p:spPr bwMode="auto">
            <a:xfrm>
              <a:off x="6863389" y="1887858"/>
              <a:ext cx="709739" cy="1383281"/>
            </a:xfrm>
            <a:custGeom>
              <a:avLst/>
              <a:gdLst>
                <a:gd name="T0" fmla="*/ 0 w 277"/>
                <a:gd name="T1" fmla="*/ 0 h 342"/>
                <a:gd name="T2" fmla="*/ 56369 w 277"/>
                <a:gd name="T3" fmla="*/ 202234 h 342"/>
                <a:gd name="T4" fmla="*/ 128112 w 277"/>
                <a:gd name="T5" fmla="*/ 1201270 h 342"/>
                <a:gd name="T6" fmla="*/ 169107 w 277"/>
                <a:gd name="T7" fmla="*/ 2010206 h 342"/>
                <a:gd name="T8" fmla="*/ 194730 w 277"/>
                <a:gd name="T9" fmla="*/ 2993064 h 342"/>
                <a:gd name="T10" fmla="*/ 199854 w 277"/>
                <a:gd name="T11" fmla="*/ 368066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55" name="Freeform 15"/>
            <p:cNvSpPr>
              <a:spLocks/>
            </p:cNvSpPr>
            <p:nvPr/>
          </p:nvSpPr>
          <p:spPr bwMode="auto">
            <a:xfrm>
              <a:off x="5958884" y="1675045"/>
              <a:ext cx="1049754" cy="279317"/>
            </a:xfrm>
            <a:custGeom>
              <a:avLst/>
              <a:gdLst>
                <a:gd name="T0" fmla="*/ 4026217 w 243"/>
                <a:gd name="T1" fmla="*/ 2131930 h 49"/>
                <a:gd name="T2" fmla="*/ 1671831 w 243"/>
                <a:gd name="T3" fmla="*/ 353421 h 49"/>
                <a:gd name="T4" fmla="*/ 0 w 243"/>
                <a:gd name="T5" fmla="*/ 4132752 h 49"/>
                <a:gd name="T6" fmla="*/ 0 60000 65536"/>
                <a:gd name="T7" fmla="*/ 0 60000 65536"/>
                <a:gd name="T8" fmla="*/ 0 60000 65536"/>
                <a:gd name="T9" fmla="*/ 0 w 243"/>
                <a:gd name="T10" fmla="*/ 0 h 49"/>
                <a:gd name="T11" fmla="*/ 243 w 243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49">
                  <a:moveTo>
                    <a:pt x="243" y="25"/>
                  </a:moveTo>
                  <a:cubicBezTo>
                    <a:pt x="192" y="12"/>
                    <a:pt x="141" y="0"/>
                    <a:pt x="101" y="4"/>
                  </a:cubicBezTo>
                  <a:cubicBezTo>
                    <a:pt x="61" y="8"/>
                    <a:pt x="17" y="42"/>
                    <a:pt x="0" y="4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56" name="Freeform 17"/>
            <p:cNvSpPr>
              <a:spLocks/>
            </p:cNvSpPr>
            <p:nvPr/>
          </p:nvSpPr>
          <p:spPr bwMode="auto">
            <a:xfrm rot="-2533002">
              <a:off x="7625946" y="2283556"/>
              <a:ext cx="211271" cy="625136"/>
            </a:xfrm>
            <a:custGeom>
              <a:avLst/>
              <a:gdLst>
                <a:gd name="T0" fmla="*/ 0 w 277"/>
                <a:gd name="T1" fmla="*/ 0 h 342"/>
                <a:gd name="T2" fmla="*/ 0 w 277"/>
                <a:gd name="T3" fmla="*/ 1828 h 342"/>
                <a:gd name="T4" fmla="*/ 0 w 277"/>
                <a:gd name="T5" fmla="*/ 9139 h 342"/>
                <a:gd name="T6" fmla="*/ 0 w 277"/>
                <a:gd name="T7" fmla="*/ 16451 h 342"/>
                <a:gd name="T8" fmla="*/ 0 w 277"/>
                <a:gd name="T9" fmla="*/ 25590 h 342"/>
                <a:gd name="T10" fmla="*/ 0 w 277"/>
                <a:gd name="T11" fmla="*/ 31074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57" name="Freeform 18"/>
            <p:cNvSpPr>
              <a:spLocks/>
            </p:cNvSpPr>
            <p:nvPr/>
          </p:nvSpPr>
          <p:spPr bwMode="auto">
            <a:xfrm rot="-5400000">
              <a:off x="7506781" y="1929639"/>
              <a:ext cx="89780" cy="514973"/>
            </a:xfrm>
            <a:custGeom>
              <a:avLst/>
              <a:gdLst>
                <a:gd name="T0" fmla="*/ 0 w 277"/>
                <a:gd name="T1" fmla="*/ 0 h 342"/>
                <a:gd name="T2" fmla="*/ 0 w 277"/>
                <a:gd name="T3" fmla="*/ 0 h 342"/>
                <a:gd name="T4" fmla="*/ 0 w 277"/>
                <a:gd name="T5" fmla="*/ 3012 h 342"/>
                <a:gd name="T6" fmla="*/ 0 w 277"/>
                <a:gd name="T7" fmla="*/ 6023 h 342"/>
                <a:gd name="T8" fmla="*/ 0 w 277"/>
                <a:gd name="T9" fmla="*/ 7529 h 342"/>
                <a:gd name="T10" fmla="*/ 0 w 277"/>
                <a:gd name="T11" fmla="*/ 1054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58" name="Freeform 19"/>
            <p:cNvSpPr>
              <a:spLocks/>
            </p:cNvSpPr>
            <p:nvPr/>
          </p:nvSpPr>
          <p:spPr bwMode="auto">
            <a:xfrm rot="13666998" flipV="1">
              <a:off x="7061118" y="2328420"/>
              <a:ext cx="93106" cy="448951"/>
            </a:xfrm>
            <a:custGeom>
              <a:avLst/>
              <a:gdLst>
                <a:gd name="T0" fmla="*/ 0 w 277"/>
                <a:gd name="T1" fmla="*/ 0 h 342"/>
                <a:gd name="T2" fmla="*/ 0 w 277"/>
                <a:gd name="T3" fmla="*/ 0 h 342"/>
                <a:gd name="T4" fmla="*/ 0 w 277"/>
                <a:gd name="T5" fmla="*/ 1313 h 342"/>
                <a:gd name="T6" fmla="*/ 0 w 277"/>
                <a:gd name="T7" fmla="*/ 2625 h 342"/>
                <a:gd name="T8" fmla="*/ 0 w 277"/>
                <a:gd name="T9" fmla="*/ 3938 h 342"/>
                <a:gd name="T10" fmla="*/ 0 w 277"/>
                <a:gd name="T11" fmla="*/ 3938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59" name="Freeform 20"/>
            <p:cNvSpPr>
              <a:spLocks/>
            </p:cNvSpPr>
            <p:nvPr/>
          </p:nvSpPr>
          <p:spPr bwMode="auto">
            <a:xfrm>
              <a:off x="7787701" y="3104879"/>
              <a:ext cx="363122" cy="89780"/>
            </a:xfrm>
            <a:custGeom>
              <a:avLst/>
              <a:gdLst>
                <a:gd name="T0" fmla="*/ 0 w 84"/>
                <a:gd name="T1" fmla="*/ 2147483647 h 3"/>
                <a:gd name="T2" fmla="*/ 1404936 w 84"/>
                <a:gd name="T3" fmla="*/ 2147483647 h 3"/>
                <a:gd name="T4" fmla="*/ 0 60000 65536"/>
                <a:gd name="T5" fmla="*/ 0 60000 65536"/>
                <a:gd name="T6" fmla="*/ 0 w 84"/>
                <a:gd name="T7" fmla="*/ 0 h 3"/>
                <a:gd name="T8" fmla="*/ 84 w 84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3">
                  <a:moveTo>
                    <a:pt x="0" y="3"/>
                  </a:moveTo>
                  <a:cubicBezTo>
                    <a:pt x="34" y="1"/>
                    <a:pt x="69" y="0"/>
                    <a:pt x="84" y="3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60" name="Freeform 21"/>
            <p:cNvSpPr>
              <a:spLocks/>
            </p:cNvSpPr>
            <p:nvPr/>
          </p:nvSpPr>
          <p:spPr bwMode="auto">
            <a:xfrm>
              <a:off x="7880132" y="3364244"/>
              <a:ext cx="363122" cy="89780"/>
            </a:xfrm>
            <a:custGeom>
              <a:avLst/>
              <a:gdLst>
                <a:gd name="T0" fmla="*/ 0 w 84"/>
                <a:gd name="T1" fmla="*/ 2147483647 h 3"/>
                <a:gd name="T2" fmla="*/ 1404936 w 84"/>
                <a:gd name="T3" fmla="*/ 2147483647 h 3"/>
                <a:gd name="T4" fmla="*/ 0 60000 65536"/>
                <a:gd name="T5" fmla="*/ 0 60000 65536"/>
                <a:gd name="T6" fmla="*/ 0 w 84"/>
                <a:gd name="T7" fmla="*/ 0 h 3"/>
                <a:gd name="T8" fmla="*/ 84 w 84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3">
                  <a:moveTo>
                    <a:pt x="0" y="3"/>
                  </a:moveTo>
                  <a:cubicBezTo>
                    <a:pt x="34" y="1"/>
                    <a:pt x="69" y="0"/>
                    <a:pt x="84" y="3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61" name="Freeform 22"/>
            <p:cNvSpPr>
              <a:spLocks/>
            </p:cNvSpPr>
            <p:nvPr/>
          </p:nvSpPr>
          <p:spPr bwMode="auto">
            <a:xfrm>
              <a:off x="7916443" y="3690112"/>
              <a:ext cx="363122" cy="93106"/>
            </a:xfrm>
            <a:custGeom>
              <a:avLst/>
              <a:gdLst>
                <a:gd name="T0" fmla="*/ 0 w 84"/>
                <a:gd name="T1" fmla="*/ 2147483647 h 3"/>
                <a:gd name="T2" fmla="*/ 1404936 w 84"/>
                <a:gd name="T3" fmla="*/ 2147483647 h 3"/>
                <a:gd name="T4" fmla="*/ 0 60000 65536"/>
                <a:gd name="T5" fmla="*/ 0 60000 65536"/>
                <a:gd name="T6" fmla="*/ 0 w 84"/>
                <a:gd name="T7" fmla="*/ 0 h 3"/>
                <a:gd name="T8" fmla="*/ 84 w 84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3">
                  <a:moveTo>
                    <a:pt x="0" y="3"/>
                  </a:moveTo>
                  <a:cubicBezTo>
                    <a:pt x="34" y="1"/>
                    <a:pt x="69" y="0"/>
                    <a:pt x="84" y="3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62" name="Freeform 23"/>
            <p:cNvSpPr>
              <a:spLocks/>
            </p:cNvSpPr>
            <p:nvPr/>
          </p:nvSpPr>
          <p:spPr bwMode="auto">
            <a:xfrm>
              <a:off x="7959358" y="4015982"/>
              <a:ext cx="363122" cy="93106"/>
            </a:xfrm>
            <a:custGeom>
              <a:avLst/>
              <a:gdLst>
                <a:gd name="T0" fmla="*/ 0 w 84"/>
                <a:gd name="T1" fmla="*/ 2147483647 h 3"/>
                <a:gd name="T2" fmla="*/ 1404936 w 84"/>
                <a:gd name="T3" fmla="*/ 2147483647 h 3"/>
                <a:gd name="T4" fmla="*/ 0 60000 65536"/>
                <a:gd name="T5" fmla="*/ 0 60000 65536"/>
                <a:gd name="T6" fmla="*/ 0 w 84"/>
                <a:gd name="T7" fmla="*/ 0 h 3"/>
                <a:gd name="T8" fmla="*/ 84 w 84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3">
                  <a:moveTo>
                    <a:pt x="0" y="3"/>
                  </a:moveTo>
                  <a:cubicBezTo>
                    <a:pt x="34" y="1"/>
                    <a:pt x="69" y="0"/>
                    <a:pt x="84" y="3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63" name="Freeform 24"/>
            <p:cNvSpPr>
              <a:spLocks/>
            </p:cNvSpPr>
            <p:nvPr/>
          </p:nvSpPr>
          <p:spPr bwMode="auto">
            <a:xfrm>
              <a:off x="7995670" y="4338526"/>
              <a:ext cx="363122" cy="93106"/>
            </a:xfrm>
            <a:custGeom>
              <a:avLst/>
              <a:gdLst>
                <a:gd name="T0" fmla="*/ 0 w 84"/>
                <a:gd name="T1" fmla="*/ 2147483647 h 3"/>
                <a:gd name="T2" fmla="*/ 1404936 w 84"/>
                <a:gd name="T3" fmla="*/ 2147483647 h 3"/>
                <a:gd name="T4" fmla="*/ 0 60000 65536"/>
                <a:gd name="T5" fmla="*/ 0 60000 65536"/>
                <a:gd name="T6" fmla="*/ 0 w 84"/>
                <a:gd name="T7" fmla="*/ 0 h 3"/>
                <a:gd name="T8" fmla="*/ 84 w 84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3">
                  <a:moveTo>
                    <a:pt x="0" y="3"/>
                  </a:moveTo>
                  <a:cubicBezTo>
                    <a:pt x="34" y="1"/>
                    <a:pt x="69" y="0"/>
                    <a:pt x="84" y="3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64" name="Freeform 13"/>
            <p:cNvSpPr>
              <a:spLocks/>
            </p:cNvSpPr>
            <p:nvPr/>
          </p:nvSpPr>
          <p:spPr bwMode="auto">
            <a:xfrm rot="7774299">
              <a:off x="6446056" y="4465276"/>
              <a:ext cx="1575294" cy="737406"/>
            </a:xfrm>
            <a:custGeom>
              <a:avLst/>
              <a:gdLst>
                <a:gd name="T0" fmla="*/ 0 w 277"/>
                <a:gd name="T1" fmla="*/ 0 h 342"/>
                <a:gd name="T2" fmla="*/ 25170582 w 277"/>
                <a:gd name="T3" fmla="*/ 60372 h 342"/>
                <a:gd name="T4" fmla="*/ 57648933 w 277"/>
                <a:gd name="T5" fmla="*/ 349298 h 342"/>
                <a:gd name="T6" fmla="*/ 76984663 w 277"/>
                <a:gd name="T7" fmla="*/ 580007 h 342"/>
                <a:gd name="T8" fmla="*/ 88051525 w 277"/>
                <a:gd name="T9" fmla="*/ 862463 h 342"/>
                <a:gd name="T10" fmla="*/ 90644788 w 277"/>
                <a:gd name="T11" fmla="*/ 1062986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65" name="Freeform 13"/>
            <p:cNvSpPr>
              <a:spLocks/>
            </p:cNvSpPr>
            <p:nvPr/>
          </p:nvSpPr>
          <p:spPr bwMode="auto">
            <a:xfrm rot="7774299">
              <a:off x="6456694" y="4256401"/>
              <a:ext cx="1575294" cy="737406"/>
            </a:xfrm>
            <a:custGeom>
              <a:avLst/>
              <a:gdLst>
                <a:gd name="T0" fmla="*/ 0 w 277"/>
                <a:gd name="T1" fmla="*/ 0 h 342"/>
                <a:gd name="T2" fmla="*/ 25170582 w 277"/>
                <a:gd name="T3" fmla="*/ 60372 h 342"/>
                <a:gd name="T4" fmla="*/ 57648933 w 277"/>
                <a:gd name="T5" fmla="*/ 349298 h 342"/>
                <a:gd name="T6" fmla="*/ 76984663 w 277"/>
                <a:gd name="T7" fmla="*/ 580007 h 342"/>
                <a:gd name="T8" fmla="*/ 88051525 w 277"/>
                <a:gd name="T9" fmla="*/ 862463 h 342"/>
                <a:gd name="T10" fmla="*/ 90644788 w 277"/>
                <a:gd name="T11" fmla="*/ 1062986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66" name="Freeform 15"/>
            <p:cNvSpPr>
              <a:spLocks/>
            </p:cNvSpPr>
            <p:nvPr/>
          </p:nvSpPr>
          <p:spPr bwMode="auto">
            <a:xfrm rot="-3036665">
              <a:off x="6292871" y="2283265"/>
              <a:ext cx="925978" cy="279475"/>
            </a:xfrm>
            <a:custGeom>
              <a:avLst/>
              <a:gdLst>
                <a:gd name="T0" fmla="*/ 3551488 w 243"/>
                <a:gd name="T1" fmla="*/ 2133136 h 49"/>
                <a:gd name="T2" fmla="*/ 1474706 w 243"/>
                <a:gd name="T3" fmla="*/ 353621 h 49"/>
                <a:gd name="T4" fmla="*/ 0 w 243"/>
                <a:gd name="T5" fmla="*/ 4135089 h 49"/>
                <a:gd name="T6" fmla="*/ 0 60000 65536"/>
                <a:gd name="T7" fmla="*/ 0 60000 65536"/>
                <a:gd name="T8" fmla="*/ 0 60000 65536"/>
                <a:gd name="T9" fmla="*/ 0 w 243"/>
                <a:gd name="T10" fmla="*/ 0 h 49"/>
                <a:gd name="T11" fmla="*/ 243 w 243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49">
                  <a:moveTo>
                    <a:pt x="243" y="25"/>
                  </a:moveTo>
                  <a:cubicBezTo>
                    <a:pt x="192" y="12"/>
                    <a:pt x="141" y="0"/>
                    <a:pt x="101" y="4"/>
                  </a:cubicBezTo>
                  <a:cubicBezTo>
                    <a:pt x="61" y="8"/>
                    <a:pt x="17" y="42"/>
                    <a:pt x="0" y="4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67" name="Freeform 18"/>
            <p:cNvSpPr>
              <a:spLocks/>
            </p:cNvSpPr>
            <p:nvPr/>
          </p:nvSpPr>
          <p:spPr bwMode="auto">
            <a:xfrm rot="-5400000">
              <a:off x="7646492" y="2104179"/>
              <a:ext cx="89780" cy="514973"/>
            </a:xfrm>
            <a:custGeom>
              <a:avLst/>
              <a:gdLst>
                <a:gd name="T0" fmla="*/ 0 w 277"/>
                <a:gd name="T1" fmla="*/ 0 h 342"/>
                <a:gd name="T2" fmla="*/ 0 w 277"/>
                <a:gd name="T3" fmla="*/ 0 h 342"/>
                <a:gd name="T4" fmla="*/ 0 w 277"/>
                <a:gd name="T5" fmla="*/ 3012 h 342"/>
                <a:gd name="T6" fmla="*/ 0 w 277"/>
                <a:gd name="T7" fmla="*/ 6023 h 342"/>
                <a:gd name="T8" fmla="*/ 0 w 277"/>
                <a:gd name="T9" fmla="*/ 7529 h 342"/>
                <a:gd name="T10" fmla="*/ 0 w 277"/>
                <a:gd name="T11" fmla="*/ 1054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68" name="Freeform 16"/>
            <p:cNvSpPr>
              <a:spLocks/>
            </p:cNvSpPr>
            <p:nvPr/>
          </p:nvSpPr>
          <p:spPr bwMode="auto">
            <a:xfrm rot="10800000">
              <a:off x="5958884" y="2032502"/>
              <a:ext cx="1112474" cy="199512"/>
            </a:xfrm>
            <a:custGeom>
              <a:avLst/>
              <a:gdLst>
                <a:gd name="T0" fmla="*/ 5708869 w 243"/>
                <a:gd name="T1" fmla="*/ 289089 h 49"/>
                <a:gd name="T2" fmla="*/ 2366869 w 243"/>
                <a:gd name="T3" fmla="*/ 44788 h 49"/>
                <a:gd name="T4" fmla="*/ 0 w 243"/>
                <a:gd name="T5" fmla="*/ 541533 h 49"/>
                <a:gd name="T6" fmla="*/ 0 60000 65536"/>
                <a:gd name="T7" fmla="*/ 0 60000 65536"/>
                <a:gd name="T8" fmla="*/ 0 60000 65536"/>
                <a:gd name="T9" fmla="*/ 0 w 243"/>
                <a:gd name="T10" fmla="*/ 0 h 49"/>
                <a:gd name="T11" fmla="*/ 243 w 243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49">
                  <a:moveTo>
                    <a:pt x="243" y="25"/>
                  </a:moveTo>
                  <a:cubicBezTo>
                    <a:pt x="192" y="12"/>
                    <a:pt x="141" y="0"/>
                    <a:pt x="101" y="4"/>
                  </a:cubicBezTo>
                  <a:cubicBezTo>
                    <a:pt x="61" y="8"/>
                    <a:pt x="17" y="42"/>
                    <a:pt x="0" y="4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69" name="Freeform 15"/>
            <p:cNvSpPr>
              <a:spLocks/>
            </p:cNvSpPr>
            <p:nvPr/>
          </p:nvSpPr>
          <p:spPr bwMode="auto">
            <a:xfrm rot="-3036665">
              <a:off x="6371460" y="2339211"/>
              <a:ext cx="925978" cy="279475"/>
            </a:xfrm>
            <a:custGeom>
              <a:avLst/>
              <a:gdLst>
                <a:gd name="T0" fmla="*/ 3551488 w 243"/>
                <a:gd name="T1" fmla="*/ 2133136 h 49"/>
                <a:gd name="T2" fmla="*/ 1474706 w 243"/>
                <a:gd name="T3" fmla="*/ 353621 h 49"/>
                <a:gd name="T4" fmla="*/ 0 w 243"/>
                <a:gd name="T5" fmla="*/ 4135089 h 49"/>
                <a:gd name="T6" fmla="*/ 0 60000 65536"/>
                <a:gd name="T7" fmla="*/ 0 60000 65536"/>
                <a:gd name="T8" fmla="*/ 0 60000 65536"/>
                <a:gd name="T9" fmla="*/ 0 w 243"/>
                <a:gd name="T10" fmla="*/ 0 h 49"/>
                <a:gd name="T11" fmla="*/ 243 w 243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49">
                  <a:moveTo>
                    <a:pt x="243" y="25"/>
                  </a:moveTo>
                  <a:cubicBezTo>
                    <a:pt x="192" y="12"/>
                    <a:pt x="141" y="0"/>
                    <a:pt x="101" y="4"/>
                  </a:cubicBezTo>
                  <a:cubicBezTo>
                    <a:pt x="61" y="8"/>
                    <a:pt x="17" y="42"/>
                    <a:pt x="0" y="4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70" name="Freeform 7"/>
            <p:cNvSpPr>
              <a:spLocks/>
            </p:cNvSpPr>
            <p:nvPr/>
          </p:nvSpPr>
          <p:spPr bwMode="auto">
            <a:xfrm flipV="1">
              <a:off x="5520568" y="2679254"/>
              <a:ext cx="937516" cy="684990"/>
            </a:xfrm>
            <a:custGeom>
              <a:avLst/>
              <a:gdLst>
                <a:gd name="T0" fmla="*/ 0 w 277"/>
                <a:gd name="T1" fmla="*/ 0 h 342"/>
                <a:gd name="T2" fmla="*/ 294454 w 277"/>
                <a:gd name="T3" fmla="*/ 2003 h 342"/>
                <a:gd name="T4" fmla="*/ 676907 w 277"/>
                <a:gd name="T5" fmla="*/ 16023 h 342"/>
                <a:gd name="T6" fmla="*/ 900286 w 277"/>
                <a:gd name="T7" fmla="*/ 30043 h 342"/>
                <a:gd name="T8" fmla="*/ 1032283 w 277"/>
                <a:gd name="T9" fmla="*/ 44064 h 342"/>
                <a:gd name="T10" fmla="*/ 1062744 w 277"/>
                <a:gd name="T11" fmla="*/ 54078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71" name="Freeform 7"/>
            <p:cNvSpPr>
              <a:spLocks/>
            </p:cNvSpPr>
            <p:nvPr/>
          </p:nvSpPr>
          <p:spPr bwMode="auto">
            <a:xfrm flipV="1">
              <a:off x="5490126" y="2419889"/>
              <a:ext cx="937516" cy="684990"/>
            </a:xfrm>
            <a:custGeom>
              <a:avLst/>
              <a:gdLst>
                <a:gd name="T0" fmla="*/ 0 w 277"/>
                <a:gd name="T1" fmla="*/ 0 h 342"/>
                <a:gd name="T2" fmla="*/ 294454 w 277"/>
                <a:gd name="T3" fmla="*/ 2003 h 342"/>
                <a:gd name="T4" fmla="*/ 676907 w 277"/>
                <a:gd name="T5" fmla="*/ 16023 h 342"/>
                <a:gd name="T6" fmla="*/ 900286 w 277"/>
                <a:gd name="T7" fmla="*/ 30043 h 342"/>
                <a:gd name="T8" fmla="*/ 1032283 w 277"/>
                <a:gd name="T9" fmla="*/ 44064 h 342"/>
                <a:gd name="T10" fmla="*/ 1062744 w 277"/>
                <a:gd name="T11" fmla="*/ 54078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72" name="Freeform 9"/>
            <p:cNvSpPr>
              <a:spLocks/>
            </p:cNvSpPr>
            <p:nvPr/>
          </p:nvSpPr>
          <p:spPr bwMode="auto">
            <a:xfrm rot="7774297">
              <a:off x="6481026" y="3322627"/>
              <a:ext cx="1253599" cy="967226"/>
            </a:xfrm>
            <a:custGeom>
              <a:avLst/>
              <a:gdLst>
                <a:gd name="T0" fmla="*/ 0 w 277"/>
                <a:gd name="T1" fmla="*/ 0 h 342"/>
                <a:gd name="T2" fmla="*/ 1633752 w 277"/>
                <a:gd name="T3" fmla="*/ 25453 h 342"/>
                <a:gd name="T4" fmla="*/ 3733643 w 277"/>
                <a:gd name="T5" fmla="*/ 144235 h 342"/>
                <a:gd name="T6" fmla="*/ 4969140 w 277"/>
                <a:gd name="T7" fmla="*/ 243221 h 342"/>
                <a:gd name="T8" fmla="*/ 5684189 w 277"/>
                <a:gd name="T9" fmla="*/ 364831 h 342"/>
                <a:gd name="T10" fmla="*/ 5851637 w 277"/>
                <a:gd name="T11" fmla="*/ 446847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73" name="Freeform 15"/>
            <p:cNvSpPr>
              <a:spLocks/>
            </p:cNvSpPr>
            <p:nvPr/>
          </p:nvSpPr>
          <p:spPr bwMode="auto">
            <a:xfrm rot="-4153663">
              <a:off x="6212296" y="2717893"/>
              <a:ext cx="1409088" cy="279475"/>
            </a:xfrm>
            <a:custGeom>
              <a:avLst/>
              <a:gdLst>
                <a:gd name="T0" fmla="*/ 5404403 w 243"/>
                <a:gd name="T1" fmla="*/ 2133136 h 49"/>
                <a:gd name="T2" fmla="*/ 2244103 w 243"/>
                <a:gd name="T3" fmla="*/ 353621 h 49"/>
                <a:gd name="T4" fmla="*/ 0 w 243"/>
                <a:gd name="T5" fmla="*/ 4135089 h 49"/>
                <a:gd name="T6" fmla="*/ 0 60000 65536"/>
                <a:gd name="T7" fmla="*/ 0 60000 65536"/>
                <a:gd name="T8" fmla="*/ 0 60000 65536"/>
                <a:gd name="T9" fmla="*/ 0 w 243"/>
                <a:gd name="T10" fmla="*/ 0 h 49"/>
                <a:gd name="T11" fmla="*/ 243 w 243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49">
                  <a:moveTo>
                    <a:pt x="243" y="25"/>
                  </a:moveTo>
                  <a:cubicBezTo>
                    <a:pt x="192" y="12"/>
                    <a:pt x="141" y="0"/>
                    <a:pt x="101" y="4"/>
                  </a:cubicBezTo>
                  <a:cubicBezTo>
                    <a:pt x="61" y="8"/>
                    <a:pt x="17" y="42"/>
                    <a:pt x="0" y="4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74" name="Freeform 20"/>
            <p:cNvSpPr>
              <a:spLocks/>
            </p:cNvSpPr>
            <p:nvPr/>
          </p:nvSpPr>
          <p:spPr bwMode="auto">
            <a:xfrm>
              <a:off x="7760649" y="2925399"/>
              <a:ext cx="363122" cy="89780"/>
            </a:xfrm>
            <a:custGeom>
              <a:avLst/>
              <a:gdLst>
                <a:gd name="T0" fmla="*/ 0 w 84"/>
                <a:gd name="T1" fmla="*/ 2147483647 h 3"/>
                <a:gd name="T2" fmla="*/ 1404936 w 84"/>
                <a:gd name="T3" fmla="*/ 2147483647 h 3"/>
                <a:gd name="T4" fmla="*/ 0 60000 65536"/>
                <a:gd name="T5" fmla="*/ 0 60000 65536"/>
                <a:gd name="T6" fmla="*/ 0 w 84"/>
                <a:gd name="T7" fmla="*/ 0 h 3"/>
                <a:gd name="T8" fmla="*/ 84 w 84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3">
                  <a:moveTo>
                    <a:pt x="0" y="3"/>
                  </a:moveTo>
                  <a:cubicBezTo>
                    <a:pt x="34" y="1"/>
                    <a:pt x="69" y="0"/>
                    <a:pt x="84" y="3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75" name="Freeform 20"/>
            <p:cNvSpPr>
              <a:spLocks/>
            </p:cNvSpPr>
            <p:nvPr/>
          </p:nvSpPr>
          <p:spPr bwMode="auto">
            <a:xfrm>
              <a:off x="7802403" y="3181359"/>
              <a:ext cx="363122" cy="89780"/>
            </a:xfrm>
            <a:custGeom>
              <a:avLst/>
              <a:gdLst>
                <a:gd name="T0" fmla="*/ 0 w 84"/>
                <a:gd name="T1" fmla="*/ 2147483647 h 3"/>
                <a:gd name="T2" fmla="*/ 1404936 w 84"/>
                <a:gd name="T3" fmla="*/ 2147483647 h 3"/>
                <a:gd name="T4" fmla="*/ 0 60000 65536"/>
                <a:gd name="T5" fmla="*/ 0 60000 65536"/>
                <a:gd name="T6" fmla="*/ 0 w 84"/>
                <a:gd name="T7" fmla="*/ 0 h 3"/>
                <a:gd name="T8" fmla="*/ 84 w 84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3">
                  <a:moveTo>
                    <a:pt x="0" y="3"/>
                  </a:moveTo>
                  <a:cubicBezTo>
                    <a:pt x="34" y="1"/>
                    <a:pt x="69" y="0"/>
                    <a:pt x="84" y="3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76" name="Freeform 20"/>
            <p:cNvSpPr>
              <a:spLocks/>
            </p:cNvSpPr>
            <p:nvPr/>
          </p:nvSpPr>
          <p:spPr bwMode="auto">
            <a:xfrm>
              <a:off x="7844157" y="3437319"/>
              <a:ext cx="363122" cy="89780"/>
            </a:xfrm>
            <a:custGeom>
              <a:avLst/>
              <a:gdLst>
                <a:gd name="T0" fmla="*/ 0 w 84"/>
                <a:gd name="T1" fmla="*/ 2147483647 h 3"/>
                <a:gd name="T2" fmla="*/ 1404936 w 84"/>
                <a:gd name="T3" fmla="*/ 2147483647 h 3"/>
                <a:gd name="T4" fmla="*/ 0 60000 65536"/>
                <a:gd name="T5" fmla="*/ 0 60000 65536"/>
                <a:gd name="T6" fmla="*/ 0 w 84"/>
                <a:gd name="T7" fmla="*/ 0 h 3"/>
                <a:gd name="T8" fmla="*/ 84 w 84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3">
                  <a:moveTo>
                    <a:pt x="0" y="3"/>
                  </a:moveTo>
                  <a:cubicBezTo>
                    <a:pt x="34" y="1"/>
                    <a:pt x="69" y="0"/>
                    <a:pt x="84" y="3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77" name="Freeform 20"/>
            <p:cNvSpPr>
              <a:spLocks/>
            </p:cNvSpPr>
            <p:nvPr/>
          </p:nvSpPr>
          <p:spPr bwMode="auto">
            <a:xfrm>
              <a:off x="7885911" y="3597282"/>
              <a:ext cx="363122" cy="89780"/>
            </a:xfrm>
            <a:custGeom>
              <a:avLst/>
              <a:gdLst>
                <a:gd name="T0" fmla="*/ 0 w 84"/>
                <a:gd name="T1" fmla="*/ 2147483647 h 3"/>
                <a:gd name="T2" fmla="*/ 1404936 w 84"/>
                <a:gd name="T3" fmla="*/ 2147483647 h 3"/>
                <a:gd name="T4" fmla="*/ 0 60000 65536"/>
                <a:gd name="T5" fmla="*/ 0 60000 65536"/>
                <a:gd name="T6" fmla="*/ 0 w 84"/>
                <a:gd name="T7" fmla="*/ 0 h 3"/>
                <a:gd name="T8" fmla="*/ 84 w 84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3">
                  <a:moveTo>
                    <a:pt x="0" y="3"/>
                  </a:moveTo>
                  <a:cubicBezTo>
                    <a:pt x="34" y="1"/>
                    <a:pt x="69" y="0"/>
                    <a:pt x="84" y="3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78" name="Freeform 9"/>
            <p:cNvSpPr>
              <a:spLocks/>
            </p:cNvSpPr>
            <p:nvPr/>
          </p:nvSpPr>
          <p:spPr bwMode="auto">
            <a:xfrm rot="7774297">
              <a:off x="6445051" y="3113668"/>
              <a:ext cx="1253599" cy="967226"/>
            </a:xfrm>
            <a:custGeom>
              <a:avLst/>
              <a:gdLst>
                <a:gd name="T0" fmla="*/ 0 w 277"/>
                <a:gd name="T1" fmla="*/ 0 h 342"/>
                <a:gd name="T2" fmla="*/ 1633752 w 277"/>
                <a:gd name="T3" fmla="*/ 25453 h 342"/>
                <a:gd name="T4" fmla="*/ 3733643 w 277"/>
                <a:gd name="T5" fmla="*/ 144235 h 342"/>
                <a:gd name="T6" fmla="*/ 4969140 w 277"/>
                <a:gd name="T7" fmla="*/ 243221 h 342"/>
                <a:gd name="T8" fmla="*/ 5684189 w 277"/>
                <a:gd name="T9" fmla="*/ 364831 h 342"/>
                <a:gd name="T10" fmla="*/ 5851637 w 277"/>
                <a:gd name="T11" fmla="*/ 446847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79" name="Freeform 9"/>
            <p:cNvSpPr>
              <a:spLocks/>
            </p:cNvSpPr>
            <p:nvPr/>
          </p:nvSpPr>
          <p:spPr bwMode="auto">
            <a:xfrm rot="7774297">
              <a:off x="6409080" y="2945345"/>
              <a:ext cx="1253599" cy="967226"/>
            </a:xfrm>
            <a:custGeom>
              <a:avLst/>
              <a:gdLst>
                <a:gd name="T0" fmla="*/ 0 w 277"/>
                <a:gd name="T1" fmla="*/ 0 h 342"/>
                <a:gd name="T2" fmla="*/ 1633752 w 277"/>
                <a:gd name="T3" fmla="*/ 25453 h 342"/>
                <a:gd name="T4" fmla="*/ 3733643 w 277"/>
                <a:gd name="T5" fmla="*/ 144235 h 342"/>
                <a:gd name="T6" fmla="*/ 4969140 w 277"/>
                <a:gd name="T7" fmla="*/ 243221 h 342"/>
                <a:gd name="T8" fmla="*/ 5684189 w 277"/>
                <a:gd name="T9" fmla="*/ 364831 h 342"/>
                <a:gd name="T10" fmla="*/ 5851637 w 277"/>
                <a:gd name="T11" fmla="*/ 446847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80" name="Freeform 19"/>
            <p:cNvSpPr>
              <a:spLocks/>
            </p:cNvSpPr>
            <p:nvPr/>
          </p:nvSpPr>
          <p:spPr bwMode="auto">
            <a:xfrm rot="13666998" flipV="1">
              <a:off x="7159633" y="2506994"/>
              <a:ext cx="93106" cy="448951"/>
            </a:xfrm>
            <a:custGeom>
              <a:avLst/>
              <a:gdLst>
                <a:gd name="T0" fmla="*/ 0 w 277"/>
                <a:gd name="T1" fmla="*/ 0 h 342"/>
                <a:gd name="T2" fmla="*/ 0 w 277"/>
                <a:gd name="T3" fmla="*/ 0 h 342"/>
                <a:gd name="T4" fmla="*/ 0 w 277"/>
                <a:gd name="T5" fmla="*/ 1313 h 342"/>
                <a:gd name="T6" fmla="*/ 0 w 277"/>
                <a:gd name="T7" fmla="*/ 2625 h 342"/>
                <a:gd name="T8" fmla="*/ 0 w 277"/>
                <a:gd name="T9" fmla="*/ 3938 h 342"/>
                <a:gd name="T10" fmla="*/ 0 w 277"/>
                <a:gd name="T11" fmla="*/ 3938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81" name="Freeform 19"/>
            <p:cNvSpPr>
              <a:spLocks/>
            </p:cNvSpPr>
            <p:nvPr/>
          </p:nvSpPr>
          <p:spPr bwMode="auto">
            <a:xfrm rot="13666998" flipV="1">
              <a:off x="7122568" y="2545605"/>
              <a:ext cx="167237" cy="647694"/>
            </a:xfrm>
            <a:custGeom>
              <a:avLst/>
              <a:gdLst>
                <a:gd name="T0" fmla="*/ 0 w 277"/>
                <a:gd name="T1" fmla="*/ 0 h 342"/>
                <a:gd name="T2" fmla="*/ 0 w 277"/>
                <a:gd name="T3" fmla="*/ 0 h 342"/>
                <a:gd name="T4" fmla="*/ 0 w 277"/>
                <a:gd name="T5" fmla="*/ 1894 h 342"/>
                <a:gd name="T6" fmla="*/ 0 w 277"/>
                <a:gd name="T7" fmla="*/ 3788 h 342"/>
                <a:gd name="T8" fmla="*/ 0 w 277"/>
                <a:gd name="T9" fmla="*/ 5682 h 342"/>
                <a:gd name="T10" fmla="*/ 0 w 277"/>
                <a:gd name="T11" fmla="*/ 5682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82" name="Freeform 19"/>
            <p:cNvSpPr>
              <a:spLocks/>
            </p:cNvSpPr>
            <p:nvPr/>
          </p:nvSpPr>
          <p:spPr bwMode="auto">
            <a:xfrm rot="13666998" flipV="1">
              <a:off x="7122570" y="2693684"/>
              <a:ext cx="167237" cy="647694"/>
            </a:xfrm>
            <a:custGeom>
              <a:avLst/>
              <a:gdLst>
                <a:gd name="T0" fmla="*/ 0 w 277"/>
                <a:gd name="T1" fmla="*/ 0 h 342"/>
                <a:gd name="T2" fmla="*/ 0 w 277"/>
                <a:gd name="T3" fmla="*/ 0 h 342"/>
                <a:gd name="T4" fmla="*/ 0 w 277"/>
                <a:gd name="T5" fmla="*/ 1894 h 342"/>
                <a:gd name="T6" fmla="*/ 0 w 277"/>
                <a:gd name="T7" fmla="*/ 3788 h 342"/>
                <a:gd name="T8" fmla="*/ 0 w 277"/>
                <a:gd name="T9" fmla="*/ 5682 h 342"/>
                <a:gd name="T10" fmla="*/ 0 w 277"/>
                <a:gd name="T11" fmla="*/ 5682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83" name="Freeform 19"/>
            <p:cNvSpPr>
              <a:spLocks/>
            </p:cNvSpPr>
            <p:nvPr/>
          </p:nvSpPr>
          <p:spPr bwMode="auto">
            <a:xfrm rot="13666998" flipV="1">
              <a:off x="7106634" y="2950591"/>
              <a:ext cx="249576" cy="641092"/>
            </a:xfrm>
            <a:custGeom>
              <a:avLst/>
              <a:gdLst>
                <a:gd name="T0" fmla="*/ 0 w 277"/>
                <a:gd name="T1" fmla="*/ 0 h 342"/>
                <a:gd name="T2" fmla="*/ 0 w 277"/>
                <a:gd name="T3" fmla="*/ 0 h 342"/>
                <a:gd name="T4" fmla="*/ 0 w 277"/>
                <a:gd name="T5" fmla="*/ 1875 h 342"/>
                <a:gd name="T6" fmla="*/ 0 w 277"/>
                <a:gd name="T7" fmla="*/ 3749 h 342"/>
                <a:gd name="T8" fmla="*/ 0 w 277"/>
                <a:gd name="T9" fmla="*/ 5624 h 342"/>
                <a:gd name="T10" fmla="*/ 0 w 277"/>
                <a:gd name="T11" fmla="*/ 5624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7"/>
                <a:gd name="T19" fmla="*/ 0 h 342"/>
                <a:gd name="T20" fmla="*/ 277 w 277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7" h="342">
                  <a:moveTo>
                    <a:pt x="0" y="0"/>
                  </a:moveTo>
                  <a:cubicBezTo>
                    <a:pt x="24" y="0"/>
                    <a:pt x="48" y="0"/>
                    <a:pt x="77" y="19"/>
                  </a:cubicBezTo>
                  <a:cubicBezTo>
                    <a:pt x="106" y="38"/>
                    <a:pt x="150" y="84"/>
                    <a:pt x="176" y="112"/>
                  </a:cubicBezTo>
                  <a:cubicBezTo>
                    <a:pt x="202" y="140"/>
                    <a:pt x="220" y="159"/>
                    <a:pt x="235" y="187"/>
                  </a:cubicBezTo>
                  <a:cubicBezTo>
                    <a:pt x="250" y="215"/>
                    <a:pt x="262" y="252"/>
                    <a:pt x="269" y="278"/>
                  </a:cubicBezTo>
                  <a:cubicBezTo>
                    <a:pt x="276" y="304"/>
                    <a:pt x="276" y="331"/>
                    <a:pt x="277" y="34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84" name="Freeform 16"/>
            <p:cNvSpPr>
              <a:spLocks/>
            </p:cNvSpPr>
            <p:nvPr/>
          </p:nvSpPr>
          <p:spPr bwMode="auto">
            <a:xfrm rot="10800000">
              <a:off x="5797654" y="1932744"/>
              <a:ext cx="1112474" cy="199512"/>
            </a:xfrm>
            <a:custGeom>
              <a:avLst/>
              <a:gdLst>
                <a:gd name="T0" fmla="*/ 5708869 w 243"/>
                <a:gd name="T1" fmla="*/ 289089 h 49"/>
                <a:gd name="T2" fmla="*/ 2366869 w 243"/>
                <a:gd name="T3" fmla="*/ 44788 h 49"/>
                <a:gd name="T4" fmla="*/ 0 w 243"/>
                <a:gd name="T5" fmla="*/ 541533 h 49"/>
                <a:gd name="T6" fmla="*/ 0 60000 65536"/>
                <a:gd name="T7" fmla="*/ 0 60000 65536"/>
                <a:gd name="T8" fmla="*/ 0 60000 65536"/>
                <a:gd name="T9" fmla="*/ 0 w 243"/>
                <a:gd name="T10" fmla="*/ 0 h 49"/>
                <a:gd name="T11" fmla="*/ 243 w 243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49">
                  <a:moveTo>
                    <a:pt x="243" y="25"/>
                  </a:moveTo>
                  <a:cubicBezTo>
                    <a:pt x="192" y="12"/>
                    <a:pt x="141" y="0"/>
                    <a:pt x="101" y="4"/>
                  </a:cubicBezTo>
                  <a:cubicBezTo>
                    <a:pt x="61" y="8"/>
                    <a:pt x="17" y="42"/>
                    <a:pt x="0" y="4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7988" y="2143125"/>
            <a:ext cx="2160587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0"/>
          <p:cNvSpPr>
            <a:spLocks noChangeArrowheads="1"/>
          </p:cNvSpPr>
          <p:nvPr/>
        </p:nvSpPr>
        <p:spPr bwMode="auto">
          <a:xfrm>
            <a:off x="109538" y="0"/>
            <a:ext cx="981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Intro-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8438" name="Text Box 2"/>
          <p:cNvSpPr txBox="1">
            <a:spLocks noChangeArrowheads="1"/>
          </p:cNvSpPr>
          <p:nvPr/>
        </p:nvSpPr>
        <p:spPr bwMode="auto">
          <a:xfrm>
            <a:off x="1165225" y="4437063"/>
            <a:ext cx="54959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Skia"/>
              </a:rPr>
              <a:t>navigation axonale</a:t>
            </a:r>
          </a:p>
          <a:p>
            <a:endParaRPr lang="en-US" sz="2400" b="1">
              <a:latin typeface="Skia"/>
            </a:endParaRPr>
          </a:p>
          <a:p>
            <a:r>
              <a:rPr lang="en-US" sz="2400" b="1">
                <a:latin typeface="Skia"/>
              </a:rPr>
              <a:t>	établissement des contacts</a:t>
            </a:r>
          </a:p>
          <a:p>
            <a:endParaRPr lang="en-US" sz="2400" b="1">
              <a:latin typeface="Skia"/>
            </a:endParaRPr>
          </a:p>
          <a:p>
            <a:r>
              <a:rPr lang="en-US" sz="2400" b="1">
                <a:latin typeface="Skia"/>
              </a:rPr>
              <a:t>		maturation des circuits</a:t>
            </a:r>
          </a:p>
        </p:txBody>
      </p:sp>
      <p:sp>
        <p:nvSpPr>
          <p:cNvPr id="55" name="Ellipse 54"/>
          <p:cNvSpPr/>
          <p:nvPr/>
        </p:nvSpPr>
        <p:spPr>
          <a:xfrm>
            <a:off x="769938" y="1635125"/>
            <a:ext cx="1225550" cy="6032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6" name="Forme libre 55"/>
          <p:cNvSpPr/>
          <p:nvPr/>
        </p:nvSpPr>
        <p:spPr>
          <a:xfrm>
            <a:off x="1951038" y="2795588"/>
            <a:ext cx="922337" cy="587375"/>
          </a:xfrm>
          <a:custGeom>
            <a:avLst/>
            <a:gdLst>
              <a:gd name="connsiteX0" fmla="*/ 0 w 1009953"/>
              <a:gd name="connsiteY0" fmla="*/ 245937 h 683381"/>
              <a:gd name="connsiteX1" fmla="*/ 411238 w 1009953"/>
              <a:gd name="connsiteY1" fmla="*/ 258032 h 683381"/>
              <a:gd name="connsiteX2" fmla="*/ 919238 w 1009953"/>
              <a:gd name="connsiteY2" fmla="*/ 16127 h 683381"/>
              <a:gd name="connsiteX3" fmla="*/ 737809 w 1009953"/>
              <a:gd name="connsiteY3" fmla="*/ 161270 h 683381"/>
              <a:gd name="connsiteX4" fmla="*/ 1003905 w 1009953"/>
              <a:gd name="connsiteY4" fmla="*/ 245937 h 683381"/>
              <a:gd name="connsiteX5" fmla="*/ 774095 w 1009953"/>
              <a:gd name="connsiteY5" fmla="*/ 245937 h 683381"/>
              <a:gd name="connsiteX6" fmla="*/ 931333 w 1009953"/>
              <a:gd name="connsiteY6" fmla="*/ 463651 h 683381"/>
              <a:gd name="connsiteX7" fmla="*/ 701524 w 1009953"/>
              <a:gd name="connsiteY7" fmla="*/ 342698 h 683381"/>
              <a:gd name="connsiteX8" fmla="*/ 749905 w 1009953"/>
              <a:gd name="connsiteY8" fmla="*/ 669270 h 683381"/>
              <a:gd name="connsiteX9" fmla="*/ 628952 w 1009953"/>
              <a:gd name="connsiteY9" fmla="*/ 427365 h 683381"/>
              <a:gd name="connsiteX10" fmla="*/ 326571 w 1009953"/>
              <a:gd name="connsiteY10" fmla="*/ 354794 h 683381"/>
              <a:gd name="connsiteX11" fmla="*/ 36286 w 1009953"/>
              <a:gd name="connsiteY11" fmla="*/ 354794 h 683381"/>
              <a:gd name="connsiteX12" fmla="*/ 36286 w 1009953"/>
              <a:gd name="connsiteY12" fmla="*/ 354794 h 6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9953" h="683381">
                <a:moveTo>
                  <a:pt x="0" y="245937"/>
                </a:moveTo>
                <a:cubicBezTo>
                  <a:pt x="129016" y="271135"/>
                  <a:pt x="258032" y="296334"/>
                  <a:pt x="411238" y="258032"/>
                </a:cubicBezTo>
                <a:cubicBezTo>
                  <a:pt x="564444" y="219730"/>
                  <a:pt x="864810" y="32254"/>
                  <a:pt x="919238" y="16127"/>
                </a:cubicBezTo>
                <a:cubicBezTo>
                  <a:pt x="973666" y="0"/>
                  <a:pt x="723698" y="122968"/>
                  <a:pt x="737809" y="161270"/>
                </a:cubicBezTo>
                <a:cubicBezTo>
                  <a:pt x="751920" y="199572"/>
                  <a:pt x="997857" y="231826"/>
                  <a:pt x="1003905" y="245937"/>
                </a:cubicBezTo>
                <a:cubicBezTo>
                  <a:pt x="1009953" y="260048"/>
                  <a:pt x="786190" y="209651"/>
                  <a:pt x="774095" y="245937"/>
                </a:cubicBezTo>
                <a:cubicBezTo>
                  <a:pt x="762000" y="282223"/>
                  <a:pt x="943428" y="447524"/>
                  <a:pt x="931333" y="463651"/>
                </a:cubicBezTo>
                <a:cubicBezTo>
                  <a:pt x="919238" y="479778"/>
                  <a:pt x="731762" y="308428"/>
                  <a:pt x="701524" y="342698"/>
                </a:cubicBezTo>
                <a:cubicBezTo>
                  <a:pt x="671286" y="376968"/>
                  <a:pt x="762000" y="655159"/>
                  <a:pt x="749905" y="669270"/>
                </a:cubicBezTo>
                <a:cubicBezTo>
                  <a:pt x="737810" y="683381"/>
                  <a:pt x="699508" y="479778"/>
                  <a:pt x="628952" y="427365"/>
                </a:cubicBezTo>
                <a:cubicBezTo>
                  <a:pt x="558396" y="374952"/>
                  <a:pt x="425349" y="366889"/>
                  <a:pt x="326571" y="354794"/>
                </a:cubicBezTo>
                <a:cubicBezTo>
                  <a:pt x="227793" y="342699"/>
                  <a:pt x="36286" y="354794"/>
                  <a:pt x="36286" y="354794"/>
                </a:cubicBezTo>
                <a:lnTo>
                  <a:pt x="36286" y="354794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7" name="Ellipse 56"/>
          <p:cNvSpPr/>
          <p:nvPr/>
        </p:nvSpPr>
        <p:spPr>
          <a:xfrm>
            <a:off x="881063" y="1687513"/>
            <a:ext cx="641350" cy="457200"/>
          </a:xfrm>
          <a:prstGeom prst="ellipse">
            <a:avLst/>
          </a:prstGeom>
          <a:solidFill>
            <a:srgbClr val="30D5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8" name="Ellipse 57"/>
          <p:cNvSpPr/>
          <p:nvPr/>
        </p:nvSpPr>
        <p:spPr>
          <a:xfrm>
            <a:off x="769938" y="2717800"/>
            <a:ext cx="1225550" cy="6032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9" name="Ellipse 58"/>
          <p:cNvSpPr/>
          <p:nvPr/>
        </p:nvSpPr>
        <p:spPr>
          <a:xfrm>
            <a:off x="881063" y="2768600"/>
            <a:ext cx="641350" cy="458788"/>
          </a:xfrm>
          <a:prstGeom prst="ellipse">
            <a:avLst/>
          </a:prstGeom>
          <a:solidFill>
            <a:srgbClr val="30D5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8444" name="Text Box 2"/>
          <p:cNvSpPr txBox="1">
            <a:spLocks noChangeArrowheads="1"/>
          </p:cNvSpPr>
          <p:nvPr/>
        </p:nvSpPr>
        <p:spPr bwMode="auto">
          <a:xfrm>
            <a:off x="109538" y="3683000"/>
            <a:ext cx="3205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</a:rPr>
              <a:t>Émission de l’axone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7713" y="4356100"/>
            <a:ext cx="7291387" cy="1758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Connecteur droit 19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59" name="Rectangle 24"/>
          <p:cNvSpPr>
            <a:spLocks noChangeArrowheads="1"/>
          </p:cNvSpPr>
          <p:nvPr/>
        </p:nvSpPr>
        <p:spPr bwMode="auto">
          <a:xfrm>
            <a:off x="341313" y="1343025"/>
            <a:ext cx="846455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</a:rPr>
              <a:t>Enjeu de la construction des connexions nerveuses</a:t>
            </a:r>
          </a:p>
          <a:p>
            <a:pPr algn="ctr"/>
            <a:r>
              <a:rPr lang="en-US" sz="2400" b="1">
                <a:latin typeface="Skia"/>
              </a:rPr>
              <a:t> </a:t>
            </a:r>
          </a:p>
          <a:p>
            <a:pPr algn="ctr"/>
            <a:r>
              <a:rPr lang="en-US" sz="2000" b="1">
                <a:solidFill>
                  <a:srgbClr val="0000FF"/>
                </a:solidFill>
                <a:latin typeface="Skia"/>
              </a:rPr>
              <a:t>mettre en communication les structures appropriées</a:t>
            </a:r>
          </a:p>
          <a:p>
            <a:pPr algn="ctr"/>
            <a:endParaRPr lang="en-US" sz="2000" b="1">
              <a:latin typeface="Skia"/>
            </a:endParaRPr>
          </a:p>
          <a:p>
            <a:pPr algn="ctr"/>
            <a:r>
              <a:rPr lang="en-US" sz="2000" b="1">
                <a:latin typeface="Skia"/>
              </a:rPr>
              <a:t>Chaque neurone doit se connecter à sa “bonne” cible”</a:t>
            </a:r>
          </a:p>
          <a:p>
            <a:pPr algn="ctr"/>
            <a:endParaRPr lang="en-US" sz="2000" b="1">
              <a:latin typeface="Skia"/>
            </a:endParaRPr>
          </a:p>
          <a:p>
            <a:pPr algn="ctr"/>
            <a:r>
              <a:rPr lang="en-US" sz="2000" b="1">
                <a:latin typeface="Skia"/>
              </a:rPr>
              <a:t>Notion cruciale de</a:t>
            </a:r>
            <a:r>
              <a:rPr lang="en-US" sz="2800" b="1">
                <a:latin typeface="Skia"/>
              </a:rPr>
              <a:t> spécificité </a:t>
            </a:r>
            <a:r>
              <a:rPr lang="en-US" sz="2000" b="1">
                <a:latin typeface="Skia"/>
              </a:rPr>
              <a:t>des circuits</a:t>
            </a: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911225" y="222250"/>
            <a:ext cx="7364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Skia"/>
              </a:rPr>
              <a:t>Formation des connexions nerveuses 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911225" y="4443413"/>
            <a:ext cx="77533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Skia"/>
              </a:rPr>
              <a:t>-Mécanismes d’assignation des identités</a:t>
            </a:r>
          </a:p>
          <a:p>
            <a:endParaRPr lang="en-US" sz="2400" b="1">
              <a:solidFill>
                <a:srgbClr val="000000"/>
              </a:solidFill>
              <a:latin typeface="Skia"/>
            </a:endParaRPr>
          </a:p>
          <a:p>
            <a:r>
              <a:rPr lang="en-US" sz="2400" b="1">
                <a:solidFill>
                  <a:srgbClr val="000000"/>
                </a:solidFill>
                <a:latin typeface="Skia"/>
              </a:rPr>
              <a:t>-Contrôle des trajectoires  au cours de la navigation axonale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109538" y="0"/>
            <a:ext cx="981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Intro-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647700" y="766763"/>
            <a:ext cx="8496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Skia"/>
              </a:rPr>
              <a:t>Modèle: projections des motoneurones de la moelle épinière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381125" y="174625"/>
            <a:ext cx="6675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Skia"/>
              </a:rPr>
              <a:t>Identité neuronale et patron de connectivité</a:t>
            </a:r>
          </a:p>
        </p:txBody>
      </p:sp>
      <p:pic>
        <p:nvPicPr>
          <p:cNvPr id="20484" name="Imag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9863" y="1254125"/>
            <a:ext cx="607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4679950" y="3214688"/>
            <a:ext cx="4543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>
                <a:solidFill>
                  <a:srgbClr val="000000"/>
                </a:solidFill>
                <a:latin typeface="Skia"/>
              </a:rPr>
              <a:t>Price and Briscoe, Mech Dev 121 (2004)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475413" y="6567488"/>
            <a:ext cx="2251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>
                <a:solidFill>
                  <a:srgbClr val="000000"/>
                </a:solidFill>
                <a:latin typeface="Skia"/>
              </a:rPr>
              <a:t>Jacob et al, (2001)</a:t>
            </a:r>
          </a:p>
        </p:txBody>
      </p:sp>
      <p:sp>
        <p:nvSpPr>
          <p:cNvPr id="20487" name="Rectangle 13"/>
          <p:cNvSpPr>
            <a:spLocks noChangeArrowheads="1"/>
          </p:cNvSpPr>
          <p:nvPr/>
        </p:nvSpPr>
        <p:spPr bwMode="auto">
          <a:xfrm>
            <a:off x="1436688" y="3552825"/>
            <a:ext cx="6454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Skia"/>
              </a:rPr>
              <a:t>Modèles murins d’ invalidation des gènes d’identité</a:t>
            </a:r>
          </a:p>
        </p:txBody>
      </p:sp>
      <p:sp>
        <p:nvSpPr>
          <p:cNvPr id="20488" name="Rectangle 14"/>
          <p:cNvSpPr>
            <a:spLocks noChangeArrowheads="1"/>
          </p:cNvSpPr>
          <p:nvPr/>
        </p:nvSpPr>
        <p:spPr bwMode="auto">
          <a:xfrm>
            <a:off x="109538" y="0"/>
            <a:ext cx="981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Intro-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887413" y="4676775"/>
            <a:ext cx="587375" cy="627063"/>
          </a:xfrm>
          <a:custGeom>
            <a:avLst/>
            <a:gdLst>
              <a:gd name="connsiteX0" fmla="*/ 280811 w 587728"/>
              <a:gd name="connsiteY0" fmla="*/ 576438 h 626533"/>
              <a:gd name="connsiteX1" fmla="*/ 77611 w 587728"/>
              <a:gd name="connsiteY1" fmla="*/ 593372 h 626533"/>
              <a:gd name="connsiteX2" fmla="*/ 1411 w 587728"/>
              <a:gd name="connsiteY2" fmla="*/ 534105 h 626533"/>
              <a:gd name="connsiteX3" fmla="*/ 86078 w 587728"/>
              <a:gd name="connsiteY3" fmla="*/ 347838 h 626533"/>
              <a:gd name="connsiteX4" fmla="*/ 124178 w 587728"/>
              <a:gd name="connsiteY4" fmla="*/ 136172 h 626533"/>
              <a:gd name="connsiteX5" fmla="*/ 255411 w 587728"/>
              <a:gd name="connsiteY5" fmla="*/ 9172 h 626533"/>
              <a:gd name="connsiteX6" fmla="*/ 441678 w 587728"/>
              <a:gd name="connsiteY6" fmla="*/ 81138 h 626533"/>
              <a:gd name="connsiteX7" fmla="*/ 488244 w 587728"/>
              <a:gd name="connsiteY7" fmla="*/ 263172 h 626533"/>
              <a:gd name="connsiteX8" fmla="*/ 530578 w 587728"/>
              <a:gd name="connsiteY8" fmla="*/ 385938 h 626533"/>
              <a:gd name="connsiteX9" fmla="*/ 585611 w 587728"/>
              <a:gd name="connsiteY9" fmla="*/ 474838 h 626533"/>
              <a:gd name="connsiteX10" fmla="*/ 517878 w 587728"/>
              <a:gd name="connsiteY10" fmla="*/ 610305 h 626533"/>
              <a:gd name="connsiteX11" fmla="*/ 280811 w 587728"/>
              <a:gd name="connsiteY11" fmla="*/ 576438 h 62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7728" h="626533">
                <a:moveTo>
                  <a:pt x="280811" y="576438"/>
                </a:moveTo>
                <a:cubicBezTo>
                  <a:pt x="207433" y="573616"/>
                  <a:pt x="124177" y="600427"/>
                  <a:pt x="77611" y="593372"/>
                </a:cubicBezTo>
                <a:cubicBezTo>
                  <a:pt x="31045" y="586317"/>
                  <a:pt x="0" y="575027"/>
                  <a:pt x="1411" y="534105"/>
                </a:cubicBezTo>
                <a:cubicBezTo>
                  <a:pt x="2822" y="493183"/>
                  <a:pt x="65617" y="414160"/>
                  <a:pt x="86078" y="347838"/>
                </a:cubicBezTo>
                <a:cubicBezTo>
                  <a:pt x="106539" y="281516"/>
                  <a:pt x="95956" y="192616"/>
                  <a:pt x="124178" y="136172"/>
                </a:cubicBezTo>
                <a:cubicBezTo>
                  <a:pt x="152400" y="79728"/>
                  <a:pt x="202494" y="18344"/>
                  <a:pt x="255411" y="9172"/>
                </a:cubicBezTo>
                <a:cubicBezTo>
                  <a:pt x="308328" y="0"/>
                  <a:pt x="402873" y="38805"/>
                  <a:pt x="441678" y="81138"/>
                </a:cubicBezTo>
                <a:cubicBezTo>
                  <a:pt x="480483" y="123471"/>
                  <a:pt x="473427" y="212372"/>
                  <a:pt x="488244" y="263172"/>
                </a:cubicBezTo>
                <a:cubicBezTo>
                  <a:pt x="503061" y="313972"/>
                  <a:pt x="514350" y="350660"/>
                  <a:pt x="530578" y="385938"/>
                </a:cubicBezTo>
                <a:cubicBezTo>
                  <a:pt x="546806" y="421216"/>
                  <a:pt x="587728" y="437443"/>
                  <a:pt x="585611" y="474838"/>
                </a:cubicBezTo>
                <a:cubicBezTo>
                  <a:pt x="583494" y="512233"/>
                  <a:pt x="569383" y="594077"/>
                  <a:pt x="517878" y="610305"/>
                </a:cubicBezTo>
                <a:cubicBezTo>
                  <a:pt x="466373" y="626533"/>
                  <a:pt x="354189" y="579260"/>
                  <a:pt x="280811" y="57643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1354138" y="5118100"/>
            <a:ext cx="120650" cy="93663"/>
          </a:xfrm>
          <a:prstGeom prst="ellipse">
            <a:avLst/>
          </a:prstGeom>
          <a:solidFill>
            <a:srgbClr val="8020FF"/>
          </a:solidFill>
          <a:ln>
            <a:solidFill>
              <a:srgbClr val="802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orme libre 17"/>
          <p:cNvSpPr/>
          <p:nvPr/>
        </p:nvSpPr>
        <p:spPr>
          <a:xfrm>
            <a:off x="1473200" y="5189538"/>
            <a:ext cx="1109663" cy="282575"/>
          </a:xfrm>
          <a:custGeom>
            <a:avLst/>
            <a:gdLst>
              <a:gd name="connsiteX0" fmla="*/ 0 w 1109133"/>
              <a:gd name="connsiteY0" fmla="*/ 0 h 282222"/>
              <a:gd name="connsiteX1" fmla="*/ 567267 w 1109133"/>
              <a:gd name="connsiteY1" fmla="*/ 254000 h 282222"/>
              <a:gd name="connsiteX2" fmla="*/ 850900 w 1109133"/>
              <a:gd name="connsiteY2" fmla="*/ 169333 h 282222"/>
              <a:gd name="connsiteX3" fmla="*/ 1109133 w 1109133"/>
              <a:gd name="connsiteY3" fmla="*/ 232833 h 282222"/>
              <a:gd name="connsiteX4" fmla="*/ 1109133 w 1109133"/>
              <a:gd name="connsiteY4" fmla="*/ 232833 h 28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282222">
                <a:moveTo>
                  <a:pt x="0" y="0"/>
                </a:moveTo>
                <a:cubicBezTo>
                  <a:pt x="212725" y="112889"/>
                  <a:pt x="425450" y="225778"/>
                  <a:pt x="567267" y="254000"/>
                </a:cubicBezTo>
                <a:cubicBezTo>
                  <a:pt x="709084" y="282222"/>
                  <a:pt x="760589" y="172861"/>
                  <a:pt x="850900" y="169333"/>
                </a:cubicBezTo>
                <a:cubicBezTo>
                  <a:pt x="941211" y="165805"/>
                  <a:pt x="1109133" y="232833"/>
                  <a:pt x="1109133" y="232833"/>
                </a:cubicBezTo>
                <a:lnTo>
                  <a:pt x="1109133" y="232833"/>
                </a:lnTo>
              </a:path>
            </a:pathLst>
          </a:custGeom>
          <a:ln>
            <a:solidFill>
              <a:srgbClr val="802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1293813" y="5148263"/>
            <a:ext cx="120650" cy="92075"/>
          </a:xfrm>
          <a:prstGeom prst="ellipse">
            <a:avLst/>
          </a:prstGeom>
          <a:solidFill>
            <a:srgbClr val="8DFD4C"/>
          </a:solidFill>
          <a:ln>
            <a:solidFill>
              <a:srgbClr val="8DFD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Forme libre 21"/>
          <p:cNvSpPr/>
          <p:nvPr/>
        </p:nvSpPr>
        <p:spPr>
          <a:xfrm>
            <a:off x="1414463" y="5219700"/>
            <a:ext cx="1098550" cy="550863"/>
          </a:xfrm>
          <a:custGeom>
            <a:avLst/>
            <a:gdLst>
              <a:gd name="connsiteX0" fmla="*/ 0 w 1037167"/>
              <a:gd name="connsiteY0" fmla="*/ 0 h 520700"/>
              <a:gd name="connsiteX1" fmla="*/ 300567 w 1037167"/>
              <a:gd name="connsiteY1" fmla="*/ 139700 h 520700"/>
              <a:gd name="connsiteX2" fmla="*/ 626534 w 1037167"/>
              <a:gd name="connsiteY2" fmla="*/ 245533 h 520700"/>
              <a:gd name="connsiteX3" fmla="*/ 715434 w 1037167"/>
              <a:gd name="connsiteY3" fmla="*/ 304800 h 520700"/>
              <a:gd name="connsiteX4" fmla="*/ 740834 w 1037167"/>
              <a:gd name="connsiteY4" fmla="*/ 414866 h 520700"/>
              <a:gd name="connsiteX5" fmla="*/ 1037167 w 1037167"/>
              <a:gd name="connsiteY5" fmla="*/ 520700 h 520700"/>
              <a:gd name="connsiteX6" fmla="*/ 1037167 w 1037167"/>
              <a:gd name="connsiteY6" fmla="*/ 520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167" h="520700">
                <a:moveTo>
                  <a:pt x="0" y="0"/>
                </a:moveTo>
                <a:cubicBezTo>
                  <a:pt x="98072" y="49389"/>
                  <a:pt x="196145" y="98778"/>
                  <a:pt x="300567" y="139700"/>
                </a:cubicBezTo>
                <a:cubicBezTo>
                  <a:pt x="404989" y="180622"/>
                  <a:pt x="557390" y="218016"/>
                  <a:pt x="626534" y="245533"/>
                </a:cubicBezTo>
                <a:cubicBezTo>
                  <a:pt x="695678" y="273050"/>
                  <a:pt x="696384" y="276578"/>
                  <a:pt x="715434" y="304800"/>
                </a:cubicBezTo>
                <a:cubicBezTo>
                  <a:pt x="734484" y="333022"/>
                  <a:pt x="687212" y="378883"/>
                  <a:pt x="740834" y="414866"/>
                </a:cubicBezTo>
                <a:cubicBezTo>
                  <a:pt x="794456" y="450849"/>
                  <a:pt x="1037167" y="520700"/>
                  <a:pt x="1037167" y="520700"/>
                </a:cubicBezTo>
                <a:lnTo>
                  <a:pt x="1037167" y="520700"/>
                </a:lnTo>
              </a:path>
            </a:pathLst>
          </a:custGeom>
          <a:ln>
            <a:solidFill>
              <a:srgbClr val="8DF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Forme libre 22"/>
          <p:cNvSpPr/>
          <p:nvPr/>
        </p:nvSpPr>
        <p:spPr>
          <a:xfrm>
            <a:off x="1168400" y="4557713"/>
            <a:ext cx="1798638" cy="1350962"/>
          </a:xfrm>
          <a:custGeom>
            <a:avLst/>
            <a:gdLst>
              <a:gd name="connsiteX0" fmla="*/ 0 w 1798461"/>
              <a:gd name="connsiteY0" fmla="*/ 43744 h 1350433"/>
              <a:gd name="connsiteX1" fmla="*/ 596900 w 1798461"/>
              <a:gd name="connsiteY1" fmla="*/ 86078 h 1350433"/>
              <a:gd name="connsiteX2" fmla="*/ 876300 w 1798461"/>
              <a:gd name="connsiteY2" fmla="*/ 560211 h 1350433"/>
              <a:gd name="connsiteX3" fmla="*/ 1341967 w 1798461"/>
              <a:gd name="connsiteY3" fmla="*/ 564444 h 1350433"/>
              <a:gd name="connsiteX4" fmla="*/ 1744133 w 1798461"/>
              <a:gd name="connsiteY4" fmla="*/ 793044 h 1350433"/>
              <a:gd name="connsiteX5" fmla="*/ 1667933 w 1798461"/>
              <a:gd name="connsiteY5" fmla="*/ 1220611 h 1350433"/>
              <a:gd name="connsiteX6" fmla="*/ 1202267 w 1798461"/>
              <a:gd name="connsiteY6" fmla="*/ 1347611 h 1350433"/>
              <a:gd name="connsiteX7" fmla="*/ 740833 w 1798461"/>
              <a:gd name="connsiteY7" fmla="*/ 1203678 h 1350433"/>
              <a:gd name="connsiteX8" fmla="*/ 677333 w 1798461"/>
              <a:gd name="connsiteY8" fmla="*/ 1157111 h 1350433"/>
              <a:gd name="connsiteX9" fmla="*/ 677333 w 1798461"/>
              <a:gd name="connsiteY9" fmla="*/ 1157111 h 135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8461" h="1350433">
                <a:moveTo>
                  <a:pt x="0" y="43744"/>
                </a:moveTo>
                <a:cubicBezTo>
                  <a:pt x="225425" y="21872"/>
                  <a:pt x="450850" y="0"/>
                  <a:pt x="596900" y="86078"/>
                </a:cubicBezTo>
                <a:cubicBezTo>
                  <a:pt x="742950" y="172156"/>
                  <a:pt x="752122" y="480483"/>
                  <a:pt x="876300" y="560211"/>
                </a:cubicBezTo>
                <a:cubicBezTo>
                  <a:pt x="1000478" y="639939"/>
                  <a:pt x="1197328" y="525639"/>
                  <a:pt x="1341967" y="564444"/>
                </a:cubicBezTo>
                <a:cubicBezTo>
                  <a:pt x="1486606" y="603249"/>
                  <a:pt x="1689805" y="683683"/>
                  <a:pt x="1744133" y="793044"/>
                </a:cubicBezTo>
                <a:cubicBezTo>
                  <a:pt x="1798461" y="902405"/>
                  <a:pt x="1758244" y="1128183"/>
                  <a:pt x="1667933" y="1220611"/>
                </a:cubicBezTo>
                <a:cubicBezTo>
                  <a:pt x="1577622" y="1313039"/>
                  <a:pt x="1356784" y="1350433"/>
                  <a:pt x="1202267" y="1347611"/>
                </a:cubicBezTo>
                <a:cubicBezTo>
                  <a:pt x="1047750" y="1344789"/>
                  <a:pt x="828322" y="1235428"/>
                  <a:pt x="740833" y="1203678"/>
                </a:cubicBezTo>
                <a:cubicBezTo>
                  <a:pt x="653344" y="1171928"/>
                  <a:pt x="677333" y="1157111"/>
                  <a:pt x="677333" y="1157111"/>
                </a:cubicBezTo>
                <a:lnTo>
                  <a:pt x="677333" y="115711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95" name="Rectangle 23"/>
          <p:cNvSpPr>
            <a:spLocks noChangeArrowheads="1"/>
          </p:cNvSpPr>
          <p:nvPr/>
        </p:nvSpPr>
        <p:spPr bwMode="auto">
          <a:xfrm>
            <a:off x="922338" y="4092575"/>
            <a:ext cx="1035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>
                <a:solidFill>
                  <a:srgbClr val="000000"/>
                </a:solidFill>
                <a:latin typeface="Skia"/>
              </a:rPr>
              <a:t>normal</a:t>
            </a:r>
          </a:p>
        </p:txBody>
      </p:sp>
      <p:sp>
        <p:nvSpPr>
          <p:cNvPr id="20496" name="Rectangle 26"/>
          <p:cNvSpPr>
            <a:spLocks noChangeArrowheads="1"/>
          </p:cNvSpPr>
          <p:nvPr/>
        </p:nvSpPr>
        <p:spPr bwMode="auto">
          <a:xfrm>
            <a:off x="3644900" y="4092575"/>
            <a:ext cx="1035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>
                <a:solidFill>
                  <a:srgbClr val="000000"/>
                </a:solidFill>
                <a:latin typeface="Skia"/>
              </a:rPr>
              <a:t>Lim1 KO</a:t>
            </a:r>
          </a:p>
        </p:txBody>
      </p:sp>
      <p:sp>
        <p:nvSpPr>
          <p:cNvPr id="28" name="Forme libre 27"/>
          <p:cNvSpPr/>
          <p:nvPr/>
        </p:nvSpPr>
        <p:spPr>
          <a:xfrm>
            <a:off x="3475038" y="4737100"/>
            <a:ext cx="587375" cy="627063"/>
          </a:xfrm>
          <a:custGeom>
            <a:avLst/>
            <a:gdLst>
              <a:gd name="connsiteX0" fmla="*/ 280811 w 587728"/>
              <a:gd name="connsiteY0" fmla="*/ 576438 h 626533"/>
              <a:gd name="connsiteX1" fmla="*/ 77611 w 587728"/>
              <a:gd name="connsiteY1" fmla="*/ 593372 h 626533"/>
              <a:gd name="connsiteX2" fmla="*/ 1411 w 587728"/>
              <a:gd name="connsiteY2" fmla="*/ 534105 h 626533"/>
              <a:gd name="connsiteX3" fmla="*/ 86078 w 587728"/>
              <a:gd name="connsiteY3" fmla="*/ 347838 h 626533"/>
              <a:gd name="connsiteX4" fmla="*/ 124178 w 587728"/>
              <a:gd name="connsiteY4" fmla="*/ 136172 h 626533"/>
              <a:gd name="connsiteX5" fmla="*/ 255411 w 587728"/>
              <a:gd name="connsiteY5" fmla="*/ 9172 h 626533"/>
              <a:gd name="connsiteX6" fmla="*/ 441678 w 587728"/>
              <a:gd name="connsiteY6" fmla="*/ 81138 h 626533"/>
              <a:gd name="connsiteX7" fmla="*/ 488244 w 587728"/>
              <a:gd name="connsiteY7" fmla="*/ 263172 h 626533"/>
              <a:gd name="connsiteX8" fmla="*/ 530578 w 587728"/>
              <a:gd name="connsiteY8" fmla="*/ 385938 h 626533"/>
              <a:gd name="connsiteX9" fmla="*/ 585611 w 587728"/>
              <a:gd name="connsiteY9" fmla="*/ 474838 h 626533"/>
              <a:gd name="connsiteX10" fmla="*/ 517878 w 587728"/>
              <a:gd name="connsiteY10" fmla="*/ 610305 h 626533"/>
              <a:gd name="connsiteX11" fmla="*/ 280811 w 587728"/>
              <a:gd name="connsiteY11" fmla="*/ 576438 h 62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7728" h="626533">
                <a:moveTo>
                  <a:pt x="280811" y="576438"/>
                </a:moveTo>
                <a:cubicBezTo>
                  <a:pt x="207433" y="573616"/>
                  <a:pt x="124177" y="600427"/>
                  <a:pt x="77611" y="593372"/>
                </a:cubicBezTo>
                <a:cubicBezTo>
                  <a:pt x="31045" y="586317"/>
                  <a:pt x="0" y="575027"/>
                  <a:pt x="1411" y="534105"/>
                </a:cubicBezTo>
                <a:cubicBezTo>
                  <a:pt x="2822" y="493183"/>
                  <a:pt x="65617" y="414160"/>
                  <a:pt x="86078" y="347838"/>
                </a:cubicBezTo>
                <a:cubicBezTo>
                  <a:pt x="106539" y="281516"/>
                  <a:pt x="95956" y="192616"/>
                  <a:pt x="124178" y="136172"/>
                </a:cubicBezTo>
                <a:cubicBezTo>
                  <a:pt x="152400" y="79728"/>
                  <a:pt x="202494" y="18344"/>
                  <a:pt x="255411" y="9172"/>
                </a:cubicBezTo>
                <a:cubicBezTo>
                  <a:pt x="308328" y="0"/>
                  <a:pt x="402873" y="38805"/>
                  <a:pt x="441678" y="81138"/>
                </a:cubicBezTo>
                <a:cubicBezTo>
                  <a:pt x="480483" y="123471"/>
                  <a:pt x="473427" y="212372"/>
                  <a:pt x="488244" y="263172"/>
                </a:cubicBezTo>
                <a:cubicBezTo>
                  <a:pt x="503061" y="313972"/>
                  <a:pt x="514350" y="350660"/>
                  <a:pt x="530578" y="385938"/>
                </a:cubicBezTo>
                <a:cubicBezTo>
                  <a:pt x="546806" y="421216"/>
                  <a:pt x="587728" y="437443"/>
                  <a:pt x="585611" y="474838"/>
                </a:cubicBezTo>
                <a:cubicBezTo>
                  <a:pt x="583494" y="512233"/>
                  <a:pt x="569383" y="594077"/>
                  <a:pt x="517878" y="610305"/>
                </a:cubicBezTo>
                <a:cubicBezTo>
                  <a:pt x="466373" y="626533"/>
                  <a:pt x="354189" y="579260"/>
                  <a:pt x="280811" y="57643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Ellipse 28"/>
          <p:cNvSpPr/>
          <p:nvPr/>
        </p:nvSpPr>
        <p:spPr>
          <a:xfrm>
            <a:off x="3941763" y="5178425"/>
            <a:ext cx="120650" cy="93663"/>
          </a:xfrm>
          <a:prstGeom prst="ellipse">
            <a:avLst/>
          </a:prstGeom>
          <a:solidFill>
            <a:srgbClr val="8020FF"/>
          </a:solidFill>
          <a:ln>
            <a:solidFill>
              <a:srgbClr val="802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Forme libre 29"/>
          <p:cNvSpPr/>
          <p:nvPr/>
        </p:nvSpPr>
        <p:spPr>
          <a:xfrm>
            <a:off x="4060825" y="5249863"/>
            <a:ext cx="1108075" cy="282575"/>
          </a:xfrm>
          <a:custGeom>
            <a:avLst/>
            <a:gdLst>
              <a:gd name="connsiteX0" fmla="*/ 0 w 1109133"/>
              <a:gd name="connsiteY0" fmla="*/ 0 h 282222"/>
              <a:gd name="connsiteX1" fmla="*/ 567267 w 1109133"/>
              <a:gd name="connsiteY1" fmla="*/ 254000 h 282222"/>
              <a:gd name="connsiteX2" fmla="*/ 850900 w 1109133"/>
              <a:gd name="connsiteY2" fmla="*/ 169333 h 282222"/>
              <a:gd name="connsiteX3" fmla="*/ 1109133 w 1109133"/>
              <a:gd name="connsiteY3" fmla="*/ 232833 h 282222"/>
              <a:gd name="connsiteX4" fmla="*/ 1109133 w 1109133"/>
              <a:gd name="connsiteY4" fmla="*/ 232833 h 28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282222">
                <a:moveTo>
                  <a:pt x="0" y="0"/>
                </a:moveTo>
                <a:cubicBezTo>
                  <a:pt x="212725" y="112889"/>
                  <a:pt x="425450" y="225778"/>
                  <a:pt x="567267" y="254000"/>
                </a:cubicBezTo>
                <a:cubicBezTo>
                  <a:pt x="709084" y="282222"/>
                  <a:pt x="760589" y="172861"/>
                  <a:pt x="850900" y="169333"/>
                </a:cubicBezTo>
                <a:cubicBezTo>
                  <a:pt x="941211" y="165805"/>
                  <a:pt x="1109133" y="232833"/>
                  <a:pt x="1109133" y="232833"/>
                </a:cubicBezTo>
                <a:lnTo>
                  <a:pt x="1109133" y="232833"/>
                </a:lnTo>
              </a:path>
            </a:pathLst>
          </a:custGeom>
          <a:ln>
            <a:solidFill>
              <a:srgbClr val="802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3881438" y="5208588"/>
            <a:ext cx="120650" cy="92075"/>
          </a:xfrm>
          <a:prstGeom prst="ellipse">
            <a:avLst/>
          </a:prstGeom>
          <a:solidFill>
            <a:srgbClr val="8DFD4C"/>
          </a:solidFill>
          <a:ln>
            <a:solidFill>
              <a:srgbClr val="8DFD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Forme libre 31"/>
          <p:cNvSpPr/>
          <p:nvPr/>
        </p:nvSpPr>
        <p:spPr>
          <a:xfrm>
            <a:off x="4002088" y="5280025"/>
            <a:ext cx="1096962" cy="550863"/>
          </a:xfrm>
          <a:custGeom>
            <a:avLst/>
            <a:gdLst>
              <a:gd name="connsiteX0" fmla="*/ 0 w 1037167"/>
              <a:gd name="connsiteY0" fmla="*/ 0 h 520700"/>
              <a:gd name="connsiteX1" fmla="*/ 300567 w 1037167"/>
              <a:gd name="connsiteY1" fmla="*/ 139700 h 520700"/>
              <a:gd name="connsiteX2" fmla="*/ 626534 w 1037167"/>
              <a:gd name="connsiteY2" fmla="*/ 245533 h 520700"/>
              <a:gd name="connsiteX3" fmla="*/ 715434 w 1037167"/>
              <a:gd name="connsiteY3" fmla="*/ 304800 h 520700"/>
              <a:gd name="connsiteX4" fmla="*/ 740834 w 1037167"/>
              <a:gd name="connsiteY4" fmla="*/ 414866 h 520700"/>
              <a:gd name="connsiteX5" fmla="*/ 1037167 w 1037167"/>
              <a:gd name="connsiteY5" fmla="*/ 520700 h 520700"/>
              <a:gd name="connsiteX6" fmla="*/ 1037167 w 1037167"/>
              <a:gd name="connsiteY6" fmla="*/ 520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167" h="520700">
                <a:moveTo>
                  <a:pt x="0" y="0"/>
                </a:moveTo>
                <a:cubicBezTo>
                  <a:pt x="98072" y="49389"/>
                  <a:pt x="196145" y="98778"/>
                  <a:pt x="300567" y="139700"/>
                </a:cubicBezTo>
                <a:cubicBezTo>
                  <a:pt x="404989" y="180622"/>
                  <a:pt x="557390" y="218016"/>
                  <a:pt x="626534" y="245533"/>
                </a:cubicBezTo>
                <a:cubicBezTo>
                  <a:pt x="695678" y="273050"/>
                  <a:pt x="696384" y="276578"/>
                  <a:pt x="715434" y="304800"/>
                </a:cubicBezTo>
                <a:cubicBezTo>
                  <a:pt x="734484" y="333022"/>
                  <a:pt x="687212" y="378883"/>
                  <a:pt x="740834" y="414866"/>
                </a:cubicBezTo>
                <a:cubicBezTo>
                  <a:pt x="794456" y="450849"/>
                  <a:pt x="1037167" y="520700"/>
                  <a:pt x="1037167" y="520700"/>
                </a:cubicBezTo>
                <a:lnTo>
                  <a:pt x="1037167" y="520700"/>
                </a:lnTo>
              </a:path>
            </a:pathLst>
          </a:custGeom>
          <a:ln>
            <a:solidFill>
              <a:srgbClr val="8DF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Forme libre 32"/>
          <p:cNvSpPr/>
          <p:nvPr/>
        </p:nvSpPr>
        <p:spPr>
          <a:xfrm>
            <a:off x="3756025" y="4618038"/>
            <a:ext cx="1798638" cy="1350962"/>
          </a:xfrm>
          <a:custGeom>
            <a:avLst/>
            <a:gdLst>
              <a:gd name="connsiteX0" fmla="*/ 0 w 1798461"/>
              <a:gd name="connsiteY0" fmla="*/ 43744 h 1350433"/>
              <a:gd name="connsiteX1" fmla="*/ 596900 w 1798461"/>
              <a:gd name="connsiteY1" fmla="*/ 86078 h 1350433"/>
              <a:gd name="connsiteX2" fmla="*/ 876300 w 1798461"/>
              <a:gd name="connsiteY2" fmla="*/ 560211 h 1350433"/>
              <a:gd name="connsiteX3" fmla="*/ 1341967 w 1798461"/>
              <a:gd name="connsiteY3" fmla="*/ 564444 h 1350433"/>
              <a:gd name="connsiteX4" fmla="*/ 1744133 w 1798461"/>
              <a:gd name="connsiteY4" fmla="*/ 793044 h 1350433"/>
              <a:gd name="connsiteX5" fmla="*/ 1667933 w 1798461"/>
              <a:gd name="connsiteY5" fmla="*/ 1220611 h 1350433"/>
              <a:gd name="connsiteX6" fmla="*/ 1202267 w 1798461"/>
              <a:gd name="connsiteY6" fmla="*/ 1347611 h 1350433"/>
              <a:gd name="connsiteX7" fmla="*/ 740833 w 1798461"/>
              <a:gd name="connsiteY7" fmla="*/ 1203678 h 1350433"/>
              <a:gd name="connsiteX8" fmla="*/ 677333 w 1798461"/>
              <a:gd name="connsiteY8" fmla="*/ 1157111 h 1350433"/>
              <a:gd name="connsiteX9" fmla="*/ 677333 w 1798461"/>
              <a:gd name="connsiteY9" fmla="*/ 1157111 h 135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8461" h="1350433">
                <a:moveTo>
                  <a:pt x="0" y="43744"/>
                </a:moveTo>
                <a:cubicBezTo>
                  <a:pt x="225425" y="21872"/>
                  <a:pt x="450850" y="0"/>
                  <a:pt x="596900" y="86078"/>
                </a:cubicBezTo>
                <a:cubicBezTo>
                  <a:pt x="742950" y="172156"/>
                  <a:pt x="752122" y="480483"/>
                  <a:pt x="876300" y="560211"/>
                </a:cubicBezTo>
                <a:cubicBezTo>
                  <a:pt x="1000478" y="639939"/>
                  <a:pt x="1197328" y="525639"/>
                  <a:pt x="1341967" y="564444"/>
                </a:cubicBezTo>
                <a:cubicBezTo>
                  <a:pt x="1486606" y="603249"/>
                  <a:pt x="1689805" y="683683"/>
                  <a:pt x="1744133" y="793044"/>
                </a:cubicBezTo>
                <a:cubicBezTo>
                  <a:pt x="1798461" y="902405"/>
                  <a:pt x="1758244" y="1128183"/>
                  <a:pt x="1667933" y="1220611"/>
                </a:cubicBezTo>
                <a:cubicBezTo>
                  <a:pt x="1577622" y="1313039"/>
                  <a:pt x="1356784" y="1350433"/>
                  <a:pt x="1202267" y="1347611"/>
                </a:cubicBezTo>
                <a:cubicBezTo>
                  <a:pt x="1047750" y="1344789"/>
                  <a:pt x="828322" y="1235428"/>
                  <a:pt x="740833" y="1203678"/>
                </a:cubicBezTo>
                <a:cubicBezTo>
                  <a:pt x="653344" y="1171928"/>
                  <a:pt x="677333" y="1157111"/>
                  <a:pt x="677333" y="1157111"/>
                </a:cubicBezTo>
                <a:lnTo>
                  <a:pt x="677333" y="115711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Forme libre 33"/>
          <p:cNvSpPr/>
          <p:nvPr/>
        </p:nvSpPr>
        <p:spPr>
          <a:xfrm>
            <a:off x="4679950" y="5511800"/>
            <a:ext cx="412750" cy="279400"/>
          </a:xfrm>
          <a:custGeom>
            <a:avLst/>
            <a:gdLst>
              <a:gd name="connsiteX0" fmla="*/ 0 w 412750"/>
              <a:gd name="connsiteY0" fmla="*/ 0 h 279400"/>
              <a:gd name="connsiteX1" fmla="*/ 107950 w 412750"/>
              <a:gd name="connsiteY1" fmla="*/ 88900 h 279400"/>
              <a:gd name="connsiteX2" fmla="*/ 107950 w 412750"/>
              <a:gd name="connsiteY2" fmla="*/ 165100 h 279400"/>
              <a:gd name="connsiteX3" fmla="*/ 412750 w 412750"/>
              <a:gd name="connsiteY3" fmla="*/ 279400 h 279400"/>
              <a:gd name="connsiteX4" fmla="*/ 412750 w 412750"/>
              <a:gd name="connsiteY4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750" h="279400">
                <a:moveTo>
                  <a:pt x="0" y="0"/>
                </a:moveTo>
                <a:cubicBezTo>
                  <a:pt x="44979" y="30691"/>
                  <a:pt x="89958" y="61383"/>
                  <a:pt x="107950" y="88900"/>
                </a:cubicBezTo>
                <a:cubicBezTo>
                  <a:pt x="125942" y="116417"/>
                  <a:pt x="57150" y="133350"/>
                  <a:pt x="107950" y="165100"/>
                </a:cubicBezTo>
                <a:cubicBezTo>
                  <a:pt x="158750" y="196850"/>
                  <a:pt x="412750" y="279400"/>
                  <a:pt x="412750" y="279400"/>
                </a:cubicBezTo>
                <a:lnTo>
                  <a:pt x="412750" y="279400"/>
                </a:lnTo>
              </a:path>
            </a:pathLst>
          </a:custGeom>
          <a:ln>
            <a:solidFill>
              <a:srgbClr val="802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6" name="Connecteur droit 35"/>
          <p:cNvCxnSpPr/>
          <p:nvPr/>
        </p:nvCxnSpPr>
        <p:spPr>
          <a:xfrm rot="10800000">
            <a:off x="4679950" y="5495925"/>
            <a:ext cx="782638" cy="28575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05" name="Rectangle 39"/>
          <p:cNvSpPr>
            <a:spLocks noChangeArrowheads="1"/>
          </p:cNvSpPr>
          <p:nvPr/>
        </p:nvSpPr>
        <p:spPr bwMode="auto">
          <a:xfrm>
            <a:off x="3683000" y="5956300"/>
            <a:ext cx="2122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1">
                <a:solidFill>
                  <a:srgbClr val="000000"/>
                </a:solidFill>
                <a:latin typeface="Skia"/>
              </a:rPr>
              <a:t>Projection ventrale supplémentaire</a:t>
            </a:r>
          </a:p>
        </p:txBody>
      </p:sp>
      <p:sp>
        <p:nvSpPr>
          <p:cNvPr id="20506" name="Rectangle 40"/>
          <p:cNvSpPr>
            <a:spLocks noChangeArrowheads="1"/>
          </p:cNvSpPr>
          <p:nvPr/>
        </p:nvSpPr>
        <p:spPr bwMode="auto">
          <a:xfrm>
            <a:off x="6069013" y="4110038"/>
            <a:ext cx="19129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>
                <a:solidFill>
                  <a:srgbClr val="000000"/>
                </a:solidFill>
                <a:latin typeface="Skia"/>
              </a:rPr>
              <a:t>Lmx1b KO</a:t>
            </a:r>
          </a:p>
        </p:txBody>
      </p:sp>
      <p:sp>
        <p:nvSpPr>
          <p:cNvPr id="42" name="Forme libre 41"/>
          <p:cNvSpPr/>
          <p:nvPr/>
        </p:nvSpPr>
        <p:spPr>
          <a:xfrm>
            <a:off x="5992813" y="4751388"/>
            <a:ext cx="587375" cy="627062"/>
          </a:xfrm>
          <a:custGeom>
            <a:avLst/>
            <a:gdLst>
              <a:gd name="connsiteX0" fmla="*/ 280811 w 587728"/>
              <a:gd name="connsiteY0" fmla="*/ 576438 h 626533"/>
              <a:gd name="connsiteX1" fmla="*/ 77611 w 587728"/>
              <a:gd name="connsiteY1" fmla="*/ 593372 h 626533"/>
              <a:gd name="connsiteX2" fmla="*/ 1411 w 587728"/>
              <a:gd name="connsiteY2" fmla="*/ 534105 h 626533"/>
              <a:gd name="connsiteX3" fmla="*/ 86078 w 587728"/>
              <a:gd name="connsiteY3" fmla="*/ 347838 h 626533"/>
              <a:gd name="connsiteX4" fmla="*/ 124178 w 587728"/>
              <a:gd name="connsiteY4" fmla="*/ 136172 h 626533"/>
              <a:gd name="connsiteX5" fmla="*/ 255411 w 587728"/>
              <a:gd name="connsiteY5" fmla="*/ 9172 h 626533"/>
              <a:gd name="connsiteX6" fmla="*/ 441678 w 587728"/>
              <a:gd name="connsiteY6" fmla="*/ 81138 h 626533"/>
              <a:gd name="connsiteX7" fmla="*/ 488244 w 587728"/>
              <a:gd name="connsiteY7" fmla="*/ 263172 h 626533"/>
              <a:gd name="connsiteX8" fmla="*/ 530578 w 587728"/>
              <a:gd name="connsiteY8" fmla="*/ 385938 h 626533"/>
              <a:gd name="connsiteX9" fmla="*/ 585611 w 587728"/>
              <a:gd name="connsiteY9" fmla="*/ 474838 h 626533"/>
              <a:gd name="connsiteX10" fmla="*/ 517878 w 587728"/>
              <a:gd name="connsiteY10" fmla="*/ 610305 h 626533"/>
              <a:gd name="connsiteX11" fmla="*/ 280811 w 587728"/>
              <a:gd name="connsiteY11" fmla="*/ 576438 h 62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7728" h="626533">
                <a:moveTo>
                  <a:pt x="280811" y="576438"/>
                </a:moveTo>
                <a:cubicBezTo>
                  <a:pt x="207433" y="573616"/>
                  <a:pt x="124177" y="600427"/>
                  <a:pt x="77611" y="593372"/>
                </a:cubicBezTo>
                <a:cubicBezTo>
                  <a:pt x="31045" y="586317"/>
                  <a:pt x="0" y="575027"/>
                  <a:pt x="1411" y="534105"/>
                </a:cubicBezTo>
                <a:cubicBezTo>
                  <a:pt x="2822" y="493183"/>
                  <a:pt x="65617" y="414160"/>
                  <a:pt x="86078" y="347838"/>
                </a:cubicBezTo>
                <a:cubicBezTo>
                  <a:pt x="106539" y="281516"/>
                  <a:pt x="95956" y="192616"/>
                  <a:pt x="124178" y="136172"/>
                </a:cubicBezTo>
                <a:cubicBezTo>
                  <a:pt x="152400" y="79728"/>
                  <a:pt x="202494" y="18344"/>
                  <a:pt x="255411" y="9172"/>
                </a:cubicBezTo>
                <a:cubicBezTo>
                  <a:pt x="308328" y="0"/>
                  <a:pt x="402873" y="38805"/>
                  <a:pt x="441678" y="81138"/>
                </a:cubicBezTo>
                <a:cubicBezTo>
                  <a:pt x="480483" y="123471"/>
                  <a:pt x="473427" y="212372"/>
                  <a:pt x="488244" y="263172"/>
                </a:cubicBezTo>
                <a:cubicBezTo>
                  <a:pt x="503061" y="313972"/>
                  <a:pt x="514350" y="350660"/>
                  <a:pt x="530578" y="385938"/>
                </a:cubicBezTo>
                <a:cubicBezTo>
                  <a:pt x="546806" y="421216"/>
                  <a:pt x="587728" y="437443"/>
                  <a:pt x="585611" y="474838"/>
                </a:cubicBezTo>
                <a:cubicBezTo>
                  <a:pt x="583494" y="512233"/>
                  <a:pt x="569383" y="594077"/>
                  <a:pt x="517878" y="610305"/>
                </a:cubicBezTo>
                <a:cubicBezTo>
                  <a:pt x="466373" y="626533"/>
                  <a:pt x="354189" y="579260"/>
                  <a:pt x="280811" y="57643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Ellipse 42"/>
          <p:cNvSpPr/>
          <p:nvPr/>
        </p:nvSpPr>
        <p:spPr>
          <a:xfrm>
            <a:off x="6459538" y="5192713"/>
            <a:ext cx="120650" cy="93662"/>
          </a:xfrm>
          <a:prstGeom prst="ellipse">
            <a:avLst/>
          </a:prstGeom>
          <a:solidFill>
            <a:srgbClr val="8020FF"/>
          </a:solidFill>
          <a:ln>
            <a:solidFill>
              <a:srgbClr val="802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Forme libre 43"/>
          <p:cNvSpPr/>
          <p:nvPr/>
        </p:nvSpPr>
        <p:spPr>
          <a:xfrm>
            <a:off x="6578600" y="5264150"/>
            <a:ext cx="1109663" cy="282575"/>
          </a:xfrm>
          <a:custGeom>
            <a:avLst/>
            <a:gdLst>
              <a:gd name="connsiteX0" fmla="*/ 0 w 1109133"/>
              <a:gd name="connsiteY0" fmla="*/ 0 h 282222"/>
              <a:gd name="connsiteX1" fmla="*/ 567267 w 1109133"/>
              <a:gd name="connsiteY1" fmla="*/ 254000 h 282222"/>
              <a:gd name="connsiteX2" fmla="*/ 850900 w 1109133"/>
              <a:gd name="connsiteY2" fmla="*/ 169333 h 282222"/>
              <a:gd name="connsiteX3" fmla="*/ 1109133 w 1109133"/>
              <a:gd name="connsiteY3" fmla="*/ 232833 h 282222"/>
              <a:gd name="connsiteX4" fmla="*/ 1109133 w 1109133"/>
              <a:gd name="connsiteY4" fmla="*/ 232833 h 28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282222">
                <a:moveTo>
                  <a:pt x="0" y="0"/>
                </a:moveTo>
                <a:cubicBezTo>
                  <a:pt x="212725" y="112889"/>
                  <a:pt x="425450" y="225778"/>
                  <a:pt x="567267" y="254000"/>
                </a:cubicBezTo>
                <a:cubicBezTo>
                  <a:pt x="709084" y="282222"/>
                  <a:pt x="760589" y="172861"/>
                  <a:pt x="850900" y="169333"/>
                </a:cubicBezTo>
                <a:cubicBezTo>
                  <a:pt x="941211" y="165805"/>
                  <a:pt x="1109133" y="232833"/>
                  <a:pt x="1109133" y="232833"/>
                </a:cubicBezTo>
                <a:lnTo>
                  <a:pt x="1109133" y="232833"/>
                </a:lnTo>
              </a:path>
            </a:pathLst>
          </a:custGeom>
          <a:ln>
            <a:solidFill>
              <a:srgbClr val="802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Ellipse 44"/>
          <p:cNvSpPr/>
          <p:nvPr/>
        </p:nvSpPr>
        <p:spPr>
          <a:xfrm>
            <a:off x="6399213" y="5222875"/>
            <a:ext cx="120650" cy="92075"/>
          </a:xfrm>
          <a:prstGeom prst="ellipse">
            <a:avLst/>
          </a:prstGeom>
          <a:solidFill>
            <a:srgbClr val="8DFD4C"/>
          </a:solidFill>
          <a:ln>
            <a:solidFill>
              <a:srgbClr val="8DFD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Forme libre 45"/>
          <p:cNvSpPr/>
          <p:nvPr/>
        </p:nvSpPr>
        <p:spPr>
          <a:xfrm>
            <a:off x="6519863" y="5294313"/>
            <a:ext cx="1098550" cy="550862"/>
          </a:xfrm>
          <a:custGeom>
            <a:avLst/>
            <a:gdLst>
              <a:gd name="connsiteX0" fmla="*/ 0 w 1037167"/>
              <a:gd name="connsiteY0" fmla="*/ 0 h 520700"/>
              <a:gd name="connsiteX1" fmla="*/ 300567 w 1037167"/>
              <a:gd name="connsiteY1" fmla="*/ 139700 h 520700"/>
              <a:gd name="connsiteX2" fmla="*/ 626534 w 1037167"/>
              <a:gd name="connsiteY2" fmla="*/ 245533 h 520700"/>
              <a:gd name="connsiteX3" fmla="*/ 715434 w 1037167"/>
              <a:gd name="connsiteY3" fmla="*/ 304800 h 520700"/>
              <a:gd name="connsiteX4" fmla="*/ 740834 w 1037167"/>
              <a:gd name="connsiteY4" fmla="*/ 414866 h 520700"/>
              <a:gd name="connsiteX5" fmla="*/ 1037167 w 1037167"/>
              <a:gd name="connsiteY5" fmla="*/ 520700 h 520700"/>
              <a:gd name="connsiteX6" fmla="*/ 1037167 w 1037167"/>
              <a:gd name="connsiteY6" fmla="*/ 520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167" h="520700">
                <a:moveTo>
                  <a:pt x="0" y="0"/>
                </a:moveTo>
                <a:cubicBezTo>
                  <a:pt x="98072" y="49389"/>
                  <a:pt x="196145" y="98778"/>
                  <a:pt x="300567" y="139700"/>
                </a:cubicBezTo>
                <a:cubicBezTo>
                  <a:pt x="404989" y="180622"/>
                  <a:pt x="557390" y="218016"/>
                  <a:pt x="626534" y="245533"/>
                </a:cubicBezTo>
                <a:cubicBezTo>
                  <a:pt x="695678" y="273050"/>
                  <a:pt x="696384" y="276578"/>
                  <a:pt x="715434" y="304800"/>
                </a:cubicBezTo>
                <a:cubicBezTo>
                  <a:pt x="734484" y="333022"/>
                  <a:pt x="687212" y="378883"/>
                  <a:pt x="740834" y="414866"/>
                </a:cubicBezTo>
                <a:cubicBezTo>
                  <a:pt x="794456" y="450849"/>
                  <a:pt x="1037167" y="520700"/>
                  <a:pt x="1037167" y="520700"/>
                </a:cubicBezTo>
                <a:lnTo>
                  <a:pt x="1037167" y="520700"/>
                </a:lnTo>
              </a:path>
            </a:pathLst>
          </a:custGeom>
          <a:ln>
            <a:solidFill>
              <a:srgbClr val="8DF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Forme libre 46"/>
          <p:cNvSpPr/>
          <p:nvPr/>
        </p:nvSpPr>
        <p:spPr>
          <a:xfrm>
            <a:off x="6273800" y="4632325"/>
            <a:ext cx="1798638" cy="1350963"/>
          </a:xfrm>
          <a:custGeom>
            <a:avLst/>
            <a:gdLst>
              <a:gd name="connsiteX0" fmla="*/ 0 w 1798461"/>
              <a:gd name="connsiteY0" fmla="*/ 43744 h 1350433"/>
              <a:gd name="connsiteX1" fmla="*/ 596900 w 1798461"/>
              <a:gd name="connsiteY1" fmla="*/ 86078 h 1350433"/>
              <a:gd name="connsiteX2" fmla="*/ 876300 w 1798461"/>
              <a:gd name="connsiteY2" fmla="*/ 560211 h 1350433"/>
              <a:gd name="connsiteX3" fmla="*/ 1341967 w 1798461"/>
              <a:gd name="connsiteY3" fmla="*/ 564444 h 1350433"/>
              <a:gd name="connsiteX4" fmla="*/ 1744133 w 1798461"/>
              <a:gd name="connsiteY4" fmla="*/ 793044 h 1350433"/>
              <a:gd name="connsiteX5" fmla="*/ 1667933 w 1798461"/>
              <a:gd name="connsiteY5" fmla="*/ 1220611 h 1350433"/>
              <a:gd name="connsiteX6" fmla="*/ 1202267 w 1798461"/>
              <a:gd name="connsiteY6" fmla="*/ 1347611 h 1350433"/>
              <a:gd name="connsiteX7" fmla="*/ 740833 w 1798461"/>
              <a:gd name="connsiteY7" fmla="*/ 1203678 h 1350433"/>
              <a:gd name="connsiteX8" fmla="*/ 677333 w 1798461"/>
              <a:gd name="connsiteY8" fmla="*/ 1157111 h 1350433"/>
              <a:gd name="connsiteX9" fmla="*/ 677333 w 1798461"/>
              <a:gd name="connsiteY9" fmla="*/ 1157111 h 135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8461" h="1350433">
                <a:moveTo>
                  <a:pt x="0" y="43744"/>
                </a:moveTo>
                <a:cubicBezTo>
                  <a:pt x="225425" y="21872"/>
                  <a:pt x="450850" y="0"/>
                  <a:pt x="596900" y="86078"/>
                </a:cubicBezTo>
                <a:cubicBezTo>
                  <a:pt x="742950" y="172156"/>
                  <a:pt x="752122" y="480483"/>
                  <a:pt x="876300" y="560211"/>
                </a:cubicBezTo>
                <a:cubicBezTo>
                  <a:pt x="1000478" y="639939"/>
                  <a:pt x="1197328" y="525639"/>
                  <a:pt x="1341967" y="564444"/>
                </a:cubicBezTo>
                <a:cubicBezTo>
                  <a:pt x="1486606" y="603249"/>
                  <a:pt x="1689805" y="683683"/>
                  <a:pt x="1744133" y="793044"/>
                </a:cubicBezTo>
                <a:cubicBezTo>
                  <a:pt x="1798461" y="902405"/>
                  <a:pt x="1758244" y="1128183"/>
                  <a:pt x="1667933" y="1220611"/>
                </a:cubicBezTo>
                <a:cubicBezTo>
                  <a:pt x="1577622" y="1313039"/>
                  <a:pt x="1356784" y="1350433"/>
                  <a:pt x="1202267" y="1347611"/>
                </a:cubicBezTo>
                <a:cubicBezTo>
                  <a:pt x="1047750" y="1344789"/>
                  <a:pt x="828322" y="1235428"/>
                  <a:pt x="740833" y="1203678"/>
                </a:cubicBezTo>
                <a:cubicBezTo>
                  <a:pt x="653344" y="1171928"/>
                  <a:pt x="677333" y="1157111"/>
                  <a:pt x="677333" y="1157111"/>
                </a:cubicBezTo>
                <a:lnTo>
                  <a:pt x="677333" y="115711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9" name="Connecteur droit 48"/>
          <p:cNvCxnSpPr/>
          <p:nvPr/>
        </p:nvCxnSpPr>
        <p:spPr>
          <a:xfrm rot="10800000">
            <a:off x="7197725" y="5510213"/>
            <a:ext cx="784225" cy="28575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Forme libre 49"/>
          <p:cNvSpPr/>
          <p:nvPr/>
        </p:nvSpPr>
        <p:spPr>
          <a:xfrm>
            <a:off x="7213600" y="5453063"/>
            <a:ext cx="457200" cy="115887"/>
          </a:xfrm>
          <a:custGeom>
            <a:avLst/>
            <a:gdLst>
              <a:gd name="connsiteX0" fmla="*/ 0 w 457200"/>
              <a:gd name="connsiteY0" fmla="*/ 115358 h 115358"/>
              <a:gd name="connsiteX1" fmla="*/ 190500 w 457200"/>
              <a:gd name="connsiteY1" fmla="*/ 20108 h 115358"/>
              <a:gd name="connsiteX2" fmla="*/ 260350 w 457200"/>
              <a:gd name="connsiteY2" fmla="*/ 7408 h 115358"/>
              <a:gd name="connsiteX3" fmla="*/ 457200 w 457200"/>
              <a:gd name="connsiteY3" fmla="*/ 64558 h 115358"/>
              <a:gd name="connsiteX4" fmla="*/ 457200 w 457200"/>
              <a:gd name="connsiteY4" fmla="*/ 64558 h 11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115358">
                <a:moveTo>
                  <a:pt x="0" y="115358"/>
                </a:moveTo>
                <a:cubicBezTo>
                  <a:pt x="73554" y="76729"/>
                  <a:pt x="147108" y="38100"/>
                  <a:pt x="190500" y="20108"/>
                </a:cubicBezTo>
                <a:cubicBezTo>
                  <a:pt x="233892" y="2116"/>
                  <a:pt x="215900" y="0"/>
                  <a:pt x="260350" y="7408"/>
                </a:cubicBezTo>
                <a:cubicBezTo>
                  <a:pt x="304800" y="14816"/>
                  <a:pt x="457200" y="64558"/>
                  <a:pt x="457200" y="64558"/>
                </a:cubicBezTo>
                <a:lnTo>
                  <a:pt x="457200" y="64558"/>
                </a:lnTo>
              </a:path>
            </a:pathLst>
          </a:custGeom>
          <a:ln>
            <a:solidFill>
              <a:srgbClr val="8DF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Forme libre 47"/>
          <p:cNvSpPr/>
          <p:nvPr/>
        </p:nvSpPr>
        <p:spPr>
          <a:xfrm>
            <a:off x="7197725" y="5526088"/>
            <a:ext cx="412750" cy="279400"/>
          </a:xfrm>
          <a:custGeom>
            <a:avLst/>
            <a:gdLst>
              <a:gd name="connsiteX0" fmla="*/ 0 w 412750"/>
              <a:gd name="connsiteY0" fmla="*/ 0 h 279400"/>
              <a:gd name="connsiteX1" fmla="*/ 107950 w 412750"/>
              <a:gd name="connsiteY1" fmla="*/ 88900 h 279400"/>
              <a:gd name="connsiteX2" fmla="*/ 107950 w 412750"/>
              <a:gd name="connsiteY2" fmla="*/ 165100 h 279400"/>
              <a:gd name="connsiteX3" fmla="*/ 412750 w 412750"/>
              <a:gd name="connsiteY3" fmla="*/ 279400 h 279400"/>
              <a:gd name="connsiteX4" fmla="*/ 412750 w 412750"/>
              <a:gd name="connsiteY4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750" h="279400">
                <a:moveTo>
                  <a:pt x="0" y="0"/>
                </a:moveTo>
                <a:cubicBezTo>
                  <a:pt x="44979" y="30691"/>
                  <a:pt x="89958" y="61383"/>
                  <a:pt x="107950" y="88900"/>
                </a:cubicBezTo>
                <a:cubicBezTo>
                  <a:pt x="125942" y="116417"/>
                  <a:pt x="57150" y="133350"/>
                  <a:pt x="107950" y="165100"/>
                </a:cubicBezTo>
                <a:cubicBezTo>
                  <a:pt x="158750" y="196850"/>
                  <a:pt x="412750" y="279400"/>
                  <a:pt x="412750" y="279400"/>
                </a:cubicBezTo>
                <a:lnTo>
                  <a:pt x="412750" y="279400"/>
                </a:lnTo>
              </a:path>
            </a:pathLst>
          </a:custGeom>
          <a:ln>
            <a:solidFill>
              <a:srgbClr val="802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16" name="Rectangle 50"/>
          <p:cNvSpPr>
            <a:spLocks noChangeArrowheads="1"/>
          </p:cNvSpPr>
          <p:nvPr/>
        </p:nvSpPr>
        <p:spPr bwMode="auto">
          <a:xfrm>
            <a:off x="5738813" y="5983288"/>
            <a:ext cx="3151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1">
                <a:solidFill>
                  <a:srgbClr val="000000"/>
                </a:solidFill>
                <a:latin typeface="Skia"/>
              </a:rPr>
              <a:t>Projection ventrale et dorsales supplémentaires</a:t>
            </a:r>
          </a:p>
        </p:txBody>
      </p:sp>
      <p:cxnSp>
        <p:nvCxnSpPr>
          <p:cNvPr id="52" name="Connecteur droit 51"/>
          <p:cNvCxnSpPr/>
          <p:nvPr/>
        </p:nvCxnSpPr>
        <p:spPr>
          <a:xfrm rot="10800000">
            <a:off x="2084388" y="5453063"/>
            <a:ext cx="782637" cy="28575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18" name="Rectangle 52"/>
          <p:cNvSpPr>
            <a:spLocks noChangeArrowheads="1"/>
          </p:cNvSpPr>
          <p:nvPr/>
        </p:nvSpPr>
        <p:spPr bwMode="auto">
          <a:xfrm>
            <a:off x="1995488" y="4618038"/>
            <a:ext cx="1033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>
                <a:solidFill>
                  <a:srgbClr val="000000"/>
                </a:solidFill>
                <a:latin typeface="Skia"/>
              </a:rPr>
              <a:t>membre</a:t>
            </a:r>
          </a:p>
        </p:txBody>
      </p:sp>
      <p:sp>
        <p:nvSpPr>
          <p:cNvPr id="20519" name="Rectangle 53"/>
          <p:cNvSpPr>
            <a:spLocks noChangeArrowheads="1"/>
          </p:cNvSpPr>
          <p:nvPr/>
        </p:nvSpPr>
        <p:spPr bwMode="auto">
          <a:xfrm>
            <a:off x="2349500" y="5008563"/>
            <a:ext cx="1035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>
                <a:solidFill>
                  <a:srgbClr val="000000"/>
                </a:solidFill>
                <a:latin typeface="Skia"/>
              </a:rPr>
              <a:t>dorsal</a:t>
            </a:r>
          </a:p>
        </p:txBody>
      </p:sp>
      <p:sp>
        <p:nvSpPr>
          <p:cNvPr id="20520" name="Rectangle 54"/>
          <p:cNvSpPr>
            <a:spLocks noChangeArrowheads="1"/>
          </p:cNvSpPr>
          <p:nvPr/>
        </p:nvSpPr>
        <p:spPr bwMode="auto">
          <a:xfrm>
            <a:off x="2022475" y="5908675"/>
            <a:ext cx="1035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>
                <a:solidFill>
                  <a:srgbClr val="000000"/>
                </a:solidFill>
                <a:latin typeface="Skia"/>
              </a:rPr>
              <a:t>ventral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8"/>
          <p:cNvSpPr>
            <a:spLocks noChangeArrowheads="1"/>
          </p:cNvSpPr>
          <p:nvPr/>
        </p:nvSpPr>
        <p:spPr bwMode="auto">
          <a:xfrm>
            <a:off x="109538" y="0"/>
            <a:ext cx="1011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Part. 1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1013" y="1198563"/>
            <a:ext cx="8015287" cy="502126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" name="Ellipse 4"/>
          <p:cNvSpPr/>
          <p:nvPr/>
        </p:nvSpPr>
        <p:spPr>
          <a:xfrm>
            <a:off x="639763" y="1674813"/>
            <a:ext cx="1227137" cy="6032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7" name="Forme libre 6"/>
          <p:cNvSpPr/>
          <p:nvPr/>
        </p:nvSpPr>
        <p:spPr>
          <a:xfrm>
            <a:off x="1822450" y="2555875"/>
            <a:ext cx="922338" cy="587375"/>
          </a:xfrm>
          <a:custGeom>
            <a:avLst/>
            <a:gdLst>
              <a:gd name="connsiteX0" fmla="*/ 0 w 1009953"/>
              <a:gd name="connsiteY0" fmla="*/ 245937 h 683381"/>
              <a:gd name="connsiteX1" fmla="*/ 411238 w 1009953"/>
              <a:gd name="connsiteY1" fmla="*/ 258032 h 683381"/>
              <a:gd name="connsiteX2" fmla="*/ 919238 w 1009953"/>
              <a:gd name="connsiteY2" fmla="*/ 16127 h 683381"/>
              <a:gd name="connsiteX3" fmla="*/ 737809 w 1009953"/>
              <a:gd name="connsiteY3" fmla="*/ 161270 h 683381"/>
              <a:gd name="connsiteX4" fmla="*/ 1003905 w 1009953"/>
              <a:gd name="connsiteY4" fmla="*/ 245937 h 683381"/>
              <a:gd name="connsiteX5" fmla="*/ 774095 w 1009953"/>
              <a:gd name="connsiteY5" fmla="*/ 245937 h 683381"/>
              <a:gd name="connsiteX6" fmla="*/ 931333 w 1009953"/>
              <a:gd name="connsiteY6" fmla="*/ 463651 h 683381"/>
              <a:gd name="connsiteX7" fmla="*/ 701524 w 1009953"/>
              <a:gd name="connsiteY7" fmla="*/ 342698 h 683381"/>
              <a:gd name="connsiteX8" fmla="*/ 749905 w 1009953"/>
              <a:gd name="connsiteY8" fmla="*/ 669270 h 683381"/>
              <a:gd name="connsiteX9" fmla="*/ 628952 w 1009953"/>
              <a:gd name="connsiteY9" fmla="*/ 427365 h 683381"/>
              <a:gd name="connsiteX10" fmla="*/ 326571 w 1009953"/>
              <a:gd name="connsiteY10" fmla="*/ 354794 h 683381"/>
              <a:gd name="connsiteX11" fmla="*/ 36286 w 1009953"/>
              <a:gd name="connsiteY11" fmla="*/ 354794 h 683381"/>
              <a:gd name="connsiteX12" fmla="*/ 36286 w 1009953"/>
              <a:gd name="connsiteY12" fmla="*/ 354794 h 6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9953" h="683381">
                <a:moveTo>
                  <a:pt x="0" y="245937"/>
                </a:moveTo>
                <a:cubicBezTo>
                  <a:pt x="129016" y="271135"/>
                  <a:pt x="258032" y="296334"/>
                  <a:pt x="411238" y="258032"/>
                </a:cubicBezTo>
                <a:cubicBezTo>
                  <a:pt x="564444" y="219730"/>
                  <a:pt x="864810" y="32254"/>
                  <a:pt x="919238" y="16127"/>
                </a:cubicBezTo>
                <a:cubicBezTo>
                  <a:pt x="973666" y="0"/>
                  <a:pt x="723698" y="122968"/>
                  <a:pt x="737809" y="161270"/>
                </a:cubicBezTo>
                <a:cubicBezTo>
                  <a:pt x="751920" y="199572"/>
                  <a:pt x="997857" y="231826"/>
                  <a:pt x="1003905" y="245937"/>
                </a:cubicBezTo>
                <a:cubicBezTo>
                  <a:pt x="1009953" y="260048"/>
                  <a:pt x="786190" y="209651"/>
                  <a:pt x="774095" y="245937"/>
                </a:cubicBezTo>
                <a:cubicBezTo>
                  <a:pt x="762000" y="282223"/>
                  <a:pt x="943428" y="447524"/>
                  <a:pt x="931333" y="463651"/>
                </a:cubicBezTo>
                <a:cubicBezTo>
                  <a:pt x="919238" y="479778"/>
                  <a:pt x="731762" y="308428"/>
                  <a:pt x="701524" y="342698"/>
                </a:cubicBezTo>
                <a:cubicBezTo>
                  <a:pt x="671286" y="376968"/>
                  <a:pt x="762000" y="655159"/>
                  <a:pt x="749905" y="669270"/>
                </a:cubicBezTo>
                <a:cubicBezTo>
                  <a:pt x="737810" y="683381"/>
                  <a:pt x="699508" y="479778"/>
                  <a:pt x="628952" y="427365"/>
                </a:cubicBezTo>
                <a:cubicBezTo>
                  <a:pt x="558396" y="374952"/>
                  <a:pt x="425349" y="366889"/>
                  <a:pt x="326571" y="354794"/>
                </a:cubicBezTo>
                <a:cubicBezTo>
                  <a:pt x="227793" y="342699"/>
                  <a:pt x="36286" y="354794"/>
                  <a:pt x="36286" y="354794"/>
                </a:cubicBezTo>
                <a:lnTo>
                  <a:pt x="36286" y="354794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8" name="Ellipse 7"/>
          <p:cNvSpPr/>
          <p:nvPr/>
        </p:nvSpPr>
        <p:spPr>
          <a:xfrm>
            <a:off x="752475" y="1727200"/>
            <a:ext cx="641350" cy="457200"/>
          </a:xfrm>
          <a:prstGeom prst="ellipse">
            <a:avLst/>
          </a:prstGeom>
          <a:solidFill>
            <a:srgbClr val="30D5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Ellipse 8"/>
          <p:cNvSpPr/>
          <p:nvPr/>
        </p:nvSpPr>
        <p:spPr>
          <a:xfrm>
            <a:off x="639763" y="2478088"/>
            <a:ext cx="1227137" cy="6032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" name="Ellipse 9"/>
          <p:cNvSpPr/>
          <p:nvPr/>
        </p:nvSpPr>
        <p:spPr>
          <a:xfrm>
            <a:off x="752475" y="2530475"/>
            <a:ext cx="641350" cy="457200"/>
          </a:xfrm>
          <a:prstGeom prst="ellipse">
            <a:avLst/>
          </a:prstGeom>
          <a:solidFill>
            <a:srgbClr val="30D5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1" name="Ellipse 10"/>
          <p:cNvSpPr/>
          <p:nvPr/>
        </p:nvSpPr>
        <p:spPr>
          <a:xfrm>
            <a:off x="639763" y="3433763"/>
            <a:ext cx="1227137" cy="6032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2" name="Ellipse 11"/>
          <p:cNvSpPr/>
          <p:nvPr/>
        </p:nvSpPr>
        <p:spPr>
          <a:xfrm>
            <a:off x="708025" y="3486150"/>
            <a:ext cx="641350" cy="457200"/>
          </a:xfrm>
          <a:prstGeom prst="ellipse">
            <a:avLst/>
          </a:prstGeom>
          <a:solidFill>
            <a:srgbClr val="30D5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3" name="Forme libre 12"/>
          <p:cNvSpPr/>
          <p:nvPr/>
        </p:nvSpPr>
        <p:spPr>
          <a:xfrm>
            <a:off x="1789113" y="3379788"/>
            <a:ext cx="2492375" cy="641350"/>
          </a:xfrm>
          <a:custGeom>
            <a:avLst/>
            <a:gdLst>
              <a:gd name="connsiteX0" fmla="*/ 24191 w 2727476"/>
              <a:gd name="connsiteY0" fmla="*/ 376968 h 745873"/>
              <a:gd name="connsiteX1" fmla="*/ 1729619 w 2727476"/>
              <a:gd name="connsiteY1" fmla="*/ 376968 h 745873"/>
              <a:gd name="connsiteX2" fmla="*/ 2431143 w 2727476"/>
              <a:gd name="connsiteY2" fmla="*/ 26206 h 745873"/>
              <a:gd name="connsiteX3" fmla="*/ 2286000 w 2727476"/>
              <a:gd name="connsiteY3" fmla="*/ 219730 h 745873"/>
              <a:gd name="connsiteX4" fmla="*/ 2709333 w 2727476"/>
              <a:gd name="connsiteY4" fmla="*/ 292301 h 745873"/>
              <a:gd name="connsiteX5" fmla="*/ 2394857 w 2727476"/>
              <a:gd name="connsiteY5" fmla="*/ 292301 h 745873"/>
              <a:gd name="connsiteX6" fmla="*/ 2636762 w 2727476"/>
              <a:gd name="connsiteY6" fmla="*/ 485825 h 745873"/>
              <a:gd name="connsiteX7" fmla="*/ 2346476 w 2727476"/>
              <a:gd name="connsiteY7" fmla="*/ 364873 h 745873"/>
              <a:gd name="connsiteX8" fmla="*/ 2479524 w 2727476"/>
              <a:gd name="connsiteY8" fmla="*/ 655158 h 745873"/>
              <a:gd name="connsiteX9" fmla="*/ 2249714 w 2727476"/>
              <a:gd name="connsiteY9" fmla="*/ 473730 h 745873"/>
              <a:gd name="connsiteX10" fmla="*/ 2261810 w 2727476"/>
              <a:gd name="connsiteY10" fmla="*/ 739825 h 745873"/>
              <a:gd name="connsiteX11" fmla="*/ 2092476 w 2727476"/>
              <a:gd name="connsiteY11" fmla="*/ 437444 h 745873"/>
              <a:gd name="connsiteX12" fmla="*/ 1499810 w 2727476"/>
              <a:gd name="connsiteY12" fmla="*/ 461635 h 745873"/>
              <a:gd name="connsiteX13" fmla="*/ 882953 w 2727476"/>
              <a:gd name="connsiteY13" fmla="*/ 473730 h 745873"/>
              <a:gd name="connsiteX14" fmla="*/ 580572 w 2727476"/>
              <a:gd name="connsiteY14" fmla="*/ 461635 h 745873"/>
              <a:gd name="connsiteX15" fmla="*/ 157238 w 2727476"/>
              <a:gd name="connsiteY15" fmla="*/ 449539 h 745873"/>
              <a:gd name="connsiteX16" fmla="*/ 0 w 2727476"/>
              <a:gd name="connsiteY16" fmla="*/ 449539 h 745873"/>
              <a:gd name="connsiteX17" fmla="*/ 0 w 2727476"/>
              <a:gd name="connsiteY17" fmla="*/ 449539 h 7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27476" h="745873">
                <a:moveTo>
                  <a:pt x="24191" y="376968"/>
                </a:moveTo>
                <a:cubicBezTo>
                  <a:pt x="676325" y="406198"/>
                  <a:pt x="1328460" y="435428"/>
                  <a:pt x="1729619" y="376968"/>
                </a:cubicBezTo>
                <a:cubicBezTo>
                  <a:pt x="2130778" y="318508"/>
                  <a:pt x="2338413" y="52412"/>
                  <a:pt x="2431143" y="26206"/>
                </a:cubicBezTo>
                <a:cubicBezTo>
                  <a:pt x="2523873" y="0"/>
                  <a:pt x="2239635" y="175381"/>
                  <a:pt x="2286000" y="219730"/>
                </a:cubicBezTo>
                <a:cubicBezTo>
                  <a:pt x="2332365" y="264079"/>
                  <a:pt x="2691190" y="280206"/>
                  <a:pt x="2709333" y="292301"/>
                </a:cubicBezTo>
                <a:cubicBezTo>
                  <a:pt x="2727476" y="304396"/>
                  <a:pt x="2406952" y="260047"/>
                  <a:pt x="2394857" y="292301"/>
                </a:cubicBezTo>
                <a:cubicBezTo>
                  <a:pt x="2382762" y="324555"/>
                  <a:pt x="2644825" y="473730"/>
                  <a:pt x="2636762" y="485825"/>
                </a:cubicBezTo>
                <a:cubicBezTo>
                  <a:pt x="2628699" y="497920"/>
                  <a:pt x="2372682" y="336651"/>
                  <a:pt x="2346476" y="364873"/>
                </a:cubicBezTo>
                <a:cubicBezTo>
                  <a:pt x="2320270" y="393095"/>
                  <a:pt x="2495651" y="637015"/>
                  <a:pt x="2479524" y="655158"/>
                </a:cubicBezTo>
                <a:cubicBezTo>
                  <a:pt x="2463397" y="673301"/>
                  <a:pt x="2286000" y="459619"/>
                  <a:pt x="2249714" y="473730"/>
                </a:cubicBezTo>
                <a:cubicBezTo>
                  <a:pt x="2213428" y="487841"/>
                  <a:pt x="2288016" y="745873"/>
                  <a:pt x="2261810" y="739825"/>
                </a:cubicBezTo>
                <a:cubicBezTo>
                  <a:pt x="2235604" y="733777"/>
                  <a:pt x="2219476" y="483809"/>
                  <a:pt x="2092476" y="437444"/>
                </a:cubicBezTo>
                <a:cubicBezTo>
                  <a:pt x="1965476" y="391079"/>
                  <a:pt x="1701397" y="455587"/>
                  <a:pt x="1499810" y="461635"/>
                </a:cubicBezTo>
                <a:cubicBezTo>
                  <a:pt x="1298223" y="467683"/>
                  <a:pt x="1036159" y="473730"/>
                  <a:pt x="882953" y="473730"/>
                </a:cubicBezTo>
                <a:cubicBezTo>
                  <a:pt x="729747" y="473730"/>
                  <a:pt x="580572" y="461635"/>
                  <a:pt x="580572" y="461635"/>
                </a:cubicBezTo>
                <a:lnTo>
                  <a:pt x="157238" y="449539"/>
                </a:lnTo>
                <a:cubicBezTo>
                  <a:pt x="60476" y="447523"/>
                  <a:pt x="0" y="449539"/>
                  <a:pt x="0" y="449539"/>
                </a:cubicBezTo>
                <a:lnTo>
                  <a:pt x="0" y="449539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4" name="Ellipse 13"/>
          <p:cNvSpPr/>
          <p:nvPr/>
        </p:nvSpPr>
        <p:spPr>
          <a:xfrm>
            <a:off x="639763" y="4838700"/>
            <a:ext cx="1227137" cy="6048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5" name="Ellipse 14"/>
          <p:cNvSpPr/>
          <p:nvPr/>
        </p:nvSpPr>
        <p:spPr>
          <a:xfrm>
            <a:off x="730250" y="4902200"/>
            <a:ext cx="641350" cy="457200"/>
          </a:xfrm>
          <a:prstGeom prst="ellipse">
            <a:avLst/>
          </a:prstGeom>
          <a:solidFill>
            <a:srgbClr val="30D5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7" name="Forme libre 16"/>
          <p:cNvSpPr/>
          <p:nvPr/>
        </p:nvSpPr>
        <p:spPr>
          <a:xfrm>
            <a:off x="1833563" y="3059113"/>
            <a:ext cx="6148387" cy="2351087"/>
          </a:xfrm>
          <a:custGeom>
            <a:avLst/>
            <a:gdLst>
              <a:gd name="connsiteX0" fmla="*/ 0 w 6731000"/>
              <a:gd name="connsiteY0" fmla="*/ 2505730 h 2733524"/>
              <a:gd name="connsiteX1" fmla="*/ 3930952 w 6731000"/>
              <a:gd name="connsiteY1" fmla="*/ 2554111 h 2733524"/>
              <a:gd name="connsiteX2" fmla="*/ 4826000 w 6731000"/>
              <a:gd name="connsiteY2" fmla="*/ 1429254 h 2733524"/>
              <a:gd name="connsiteX3" fmla="*/ 6083905 w 6731000"/>
              <a:gd name="connsiteY3" fmla="*/ 703540 h 2733524"/>
              <a:gd name="connsiteX4" fmla="*/ 6688667 w 6731000"/>
              <a:gd name="connsiteY4" fmla="*/ 727730 h 2733524"/>
              <a:gd name="connsiteX5" fmla="*/ 6337905 w 6731000"/>
              <a:gd name="connsiteY5" fmla="*/ 594683 h 2733524"/>
              <a:gd name="connsiteX6" fmla="*/ 6519333 w 6731000"/>
              <a:gd name="connsiteY6" fmla="*/ 280206 h 2733524"/>
              <a:gd name="connsiteX7" fmla="*/ 6289524 w 6731000"/>
              <a:gd name="connsiteY7" fmla="*/ 449540 h 2733524"/>
              <a:gd name="connsiteX8" fmla="*/ 6253238 w 6731000"/>
              <a:gd name="connsiteY8" fmla="*/ 14111 h 2733524"/>
              <a:gd name="connsiteX9" fmla="*/ 6241143 w 6731000"/>
              <a:gd name="connsiteY9" fmla="*/ 364873 h 2733524"/>
              <a:gd name="connsiteX10" fmla="*/ 5987143 w 6731000"/>
              <a:gd name="connsiteY10" fmla="*/ 147159 h 2733524"/>
              <a:gd name="connsiteX11" fmla="*/ 6083905 w 6731000"/>
              <a:gd name="connsiteY11" fmla="*/ 328587 h 2733524"/>
              <a:gd name="connsiteX12" fmla="*/ 5914572 w 6731000"/>
              <a:gd name="connsiteY12" fmla="*/ 340683 h 2733524"/>
              <a:gd name="connsiteX13" fmla="*/ 6108095 w 6731000"/>
              <a:gd name="connsiteY13" fmla="*/ 473730 h 2733524"/>
              <a:gd name="connsiteX14" fmla="*/ 6047619 w 6731000"/>
              <a:gd name="connsiteY14" fmla="*/ 473730 h 2733524"/>
              <a:gd name="connsiteX15" fmla="*/ 6132286 w 6731000"/>
              <a:gd name="connsiteY15" fmla="*/ 570492 h 2733524"/>
              <a:gd name="connsiteX16" fmla="*/ 5430762 w 6731000"/>
              <a:gd name="connsiteY16" fmla="*/ 921254 h 2733524"/>
              <a:gd name="connsiteX17" fmla="*/ 4838095 w 6731000"/>
              <a:gd name="connsiteY17" fmla="*/ 1284111 h 2733524"/>
              <a:gd name="connsiteX18" fmla="*/ 4632476 w 6731000"/>
              <a:gd name="connsiteY18" fmla="*/ 1526016 h 2733524"/>
              <a:gd name="connsiteX19" fmla="*/ 4463143 w 6731000"/>
              <a:gd name="connsiteY19" fmla="*/ 1997730 h 2733524"/>
              <a:gd name="connsiteX20" fmla="*/ 4269619 w 6731000"/>
              <a:gd name="connsiteY20" fmla="*/ 2336397 h 2733524"/>
              <a:gd name="connsiteX21" fmla="*/ 3870476 w 6731000"/>
              <a:gd name="connsiteY21" fmla="*/ 2505730 h 2733524"/>
              <a:gd name="connsiteX22" fmla="*/ 3338286 w 6731000"/>
              <a:gd name="connsiteY22" fmla="*/ 2566206 h 2733524"/>
              <a:gd name="connsiteX23" fmla="*/ 2455333 w 6731000"/>
              <a:gd name="connsiteY23" fmla="*/ 2578302 h 2733524"/>
              <a:gd name="connsiteX24" fmla="*/ 1136952 w 6731000"/>
              <a:gd name="connsiteY24" fmla="*/ 2517825 h 2733524"/>
              <a:gd name="connsiteX25" fmla="*/ 0 w 6731000"/>
              <a:gd name="connsiteY25" fmla="*/ 2433159 h 2733524"/>
              <a:gd name="connsiteX26" fmla="*/ 0 w 6731000"/>
              <a:gd name="connsiteY26" fmla="*/ 2433159 h 2733524"/>
              <a:gd name="connsiteX27" fmla="*/ 0 w 6731000"/>
              <a:gd name="connsiteY27" fmla="*/ 2433159 h 2733524"/>
              <a:gd name="connsiteX28" fmla="*/ 0 w 6731000"/>
              <a:gd name="connsiteY28" fmla="*/ 2433159 h 2733524"/>
              <a:gd name="connsiteX0" fmla="*/ 0 w 6731000"/>
              <a:gd name="connsiteY0" fmla="*/ 2505730 h 2733524"/>
              <a:gd name="connsiteX1" fmla="*/ 3930952 w 6731000"/>
              <a:gd name="connsiteY1" fmla="*/ 2554111 h 2733524"/>
              <a:gd name="connsiteX2" fmla="*/ 4826000 w 6731000"/>
              <a:gd name="connsiteY2" fmla="*/ 1429254 h 2733524"/>
              <a:gd name="connsiteX3" fmla="*/ 6083905 w 6731000"/>
              <a:gd name="connsiteY3" fmla="*/ 703540 h 2733524"/>
              <a:gd name="connsiteX4" fmla="*/ 6688667 w 6731000"/>
              <a:gd name="connsiteY4" fmla="*/ 727730 h 2733524"/>
              <a:gd name="connsiteX5" fmla="*/ 6337905 w 6731000"/>
              <a:gd name="connsiteY5" fmla="*/ 594683 h 2733524"/>
              <a:gd name="connsiteX6" fmla="*/ 6519333 w 6731000"/>
              <a:gd name="connsiteY6" fmla="*/ 280206 h 2733524"/>
              <a:gd name="connsiteX7" fmla="*/ 6289524 w 6731000"/>
              <a:gd name="connsiteY7" fmla="*/ 449540 h 2733524"/>
              <a:gd name="connsiteX8" fmla="*/ 6253238 w 6731000"/>
              <a:gd name="connsiteY8" fmla="*/ 14111 h 2733524"/>
              <a:gd name="connsiteX9" fmla="*/ 6241143 w 6731000"/>
              <a:gd name="connsiteY9" fmla="*/ 364873 h 2733524"/>
              <a:gd name="connsiteX10" fmla="*/ 5987143 w 6731000"/>
              <a:gd name="connsiteY10" fmla="*/ 147159 h 2733524"/>
              <a:gd name="connsiteX11" fmla="*/ 6083905 w 6731000"/>
              <a:gd name="connsiteY11" fmla="*/ 328587 h 2733524"/>
              <a:gd name="connsiteX12" fmla="*/ 5914572 w 6731000"/>
              <a:gd name="connsiteY12" fmla="*/ 340683 h 2733524"/>
              <a:gd name="connsiteX13" fmla="*/ 6108095 w 6731000"/>
              <a:gd name="connsiteY13" fmla="*/ 473730 h 2733524"/>
              <a:gd name="connsiteX14" fmla="*/ 6047619 w 6731000"/>
              <a:gd name="connsiteY14" fmla="*/ 473730 h 2733524"/>
              <a:gd name="connsiteX15" fmla="*/ 6132286 w 6731000"/>
              <a:gd name="connsiteY15" fmla="*/ 570492 h 2733524"/>
              <a:gd name="connsiteX16" fmla="*/ 5430762 w 6731000"/>
              <a:gd name="connsiteY16" fmla="*/ 921254 h 2733524"/>
              <a:gd name="connsiteX17" fmla="*/ 4838095 w 6731000"/>
              <a:gd name="connsiteY17" fmla="*/ 1284111 h 2733524"/>
              <a:gd name="connsiteX18" fmla="*/ 4632476 w 6731000"/>
              <a:gd name="connsiteY18" fmla="*/ 1526016 h 2733524"/>
              <a:gd name="connsiteX19" fmla="*/ 4463143 w 6731000"/>
              <a:gd name="connsiteY19" fmla="*/ 1997730 h 2733524"/>
              <a:gd name="connsiteX20" fmla="*/ 4269619 w 6731000"/>
              <a:gd name="connsiteY20" fmla="*/ 2336397 h 2733524"/>
              <a:gd name="connsiteX21" fmla="*/ 3870476 w 6731000"/>
              <a:gd name="connsiteY21" fmla="*/ 2505730 h 2733524"/>
              <a:gd name="connsiteX22" fmla="*/ 3338286 w 6731000"/>
              <a:gd name="connsiteY22" fmla="*/ 2566206 h 2733524"/>
              <a:gd name="connsiteX23" fmla="*/ 2455333 w 6731000"/>
              <a:gd name="connsiteY23" fmla="*/ 2578302 h 2733524"/>
              <a:gd name="connsiteX24" fmla="*/ 1136952 w 6731000"/>
              <a:gd name="connsiteY24" fmla="*/ 2517825 h 2733524"/>
              <a:gd name="connsiteX25" fmla="*/ 0 w 6731000"/>
              <a:gd name="connsiteY25" fmla="*/ 2433159 h 2733524"/>
              <a:gd name="connsiteX26" fmla="*/ 0 w 6731000"/>
              <a:gd name="connsiteY26" fmla="*/ 2433159 h 2733524"/>
              <a:gd name="connsiteX27" fmla="*/ 0 w 6731000"/>
              <a:gd name="connsiteY27" fmla="*/ 2433159 h 2733524"/>
              <a:gd name="connsiteX28" fmla="*/ 0 w 6731000"/>
              <a:gd name="connsiteY28" fmla="*/ 2433159 h 2733524"/>
              <a:gd name="connsiteX0" fmla="*/ 0 w 6731000"/>
              <a:gd name="connsiteY0" fmla="*/ 2505730 h 2733524"/>
              <a:gd name="connsiteX1" fmla="*/ 3930952 w 6731000"/>
              <a:gd name="connsiteY1" fmla="*/ 2554111 h 2733524"/>
              <a:gd name="connsiteX2" fmla="*/ 4826000 w 6731000"/>
              <a:gd name="connsiteY2" fmla="*/ 1429254 h 2733524"/>
              <a:gd name="connsiteX3" fmla="*/ 6083905 w 6731000"/>
              <a:gd name="connsiteY3" fmla="*/ 703540 h 2733524"/>
              <a:gd name="connsiteX4" fmla="*/ 6688667 w 6731000"/>
              <a:gd name="connsiteY4" fmla="*/ 727730 h 2733524"/>
              <a:gd name="connsiteX5" fmla="*/ 6337905 w 6731000"/>
              <a:gd name="connsiteY5" fmla="*/ 594683 h 2733524"/>
              <a:gd name="connsiteX6" fmla="*/ 6519333 w 6731000"/>
              <a:gd name="connsiteY6" fmla="*/ 280206 h 2733524"/>
              <a:gd name="connsiteX7" fmla="*/ 6289524 w 6731000"/>
              <a:gd name="connsiteY7" fmla="*/ 449540 h 2733524"/>
              <a:gd name="connsiteX8" fmla="*/ 6253238 w 6731000"/>
              <a:gd name="connsiteY8" fmla="*/ 14111 h 2733524"/>
              <a:gd name="connsiteX9" fmla="*/ 6186110 w 6731000"/>
              <a:gd name="connsiteY9" fmla="*/ 364873 h 2733524"/>
              <a:gd name="connsiteX10" fmla="*/ 5987143 w 6731000"/>
              <a:gd name="connsiteY10" fmla="*/ 147159 h 2733524"/>
              <a:gd name="connsiteX11" fmla="*/ 6083905 w 6731000"/>
              <a:gd name="connsiteY11" fmla="*/ 328587 h 2733524"/>
              <a:gd name="connsiteX12" fmla="*/ 5914572 w 6731000"/>
              <a:gd name="connsiteY12" fmla="*/ 340683 h 2733524"/>
              <a:gd name="connsiteX13" fmla="*/ 6108095 w 6731000"/>
              <a:gd name="connsiteY13" fmla="*/ 473730 h 2733524"/>
              <a:gd name="connsiteX14" fmla="*/ 6047619 w 6731000"/>
              <a:gd name="connsiteY14" fmla="*/ 473730 h 2733524"/>
              <a:gd name="connsiteX15" fmla="*/ 6132286 w 6731000"/>
              <a:gd name="connsiteY15" fmla="*/ 570492 h 2733524"/>
              <a:gd name="connsiteX16" fmla="*/ 5430762 w 6731000"/>
              <a:gd name="connsiteY16" fmla="*/ 921254 h 2733524"/>
              <a:gd name="connsiteX17" fmla="*/ 4838095 w 6731000"/>
              <a:gd name="connsiteY17" fmla="*/ 1284111 h 2733524"/>
              <a:gd name="connsiteX18" fmla="*/ 4632476 w 6731000"/>
              <a:gd name="connsiteY18" fmla="*/ 1526016 h 2733524"/>
              <a:gd name="connsiteX19" fmla="*/ 4463143 w 6731000"/>
              <a:gd name="connsiteY19" fmla="*/ 1997730 h 2733524"/>
              <a:gd name="connsiteX20" fmla="*/ 4269619 w 6731000"/>
              <a:gd name="connsiteY20" fmla="*/ 2336397 h 2733524"/>
              <a:gd name="connsiteX21" fmla="*/ 3870476 w 6731000"/>
              <a:gd name="connsiteY21" fmla="*/ 2505730 h 2733524"/>
              <a:gd name="connsiteX22" fmla="*/ 3338286 w 6731000"/>
              <a:gd name="connsiteY22" fmla="*/ 2566206 h 2733524"/>
              <a:gd name="connsiteX23" fmla="*/ 2455333 w 6731000"/>
              <a:gd name="connsiteY23" fmla="*/ 2578302 h 2733524"/>
              <a:gd name="connsiteX24" fmla="*/ 1136952 w 6731000"/>
              <a:gd name="connsiteY24" fmla="*/ 2517825 h 2733524"/>
              <a:gd name="connsiteX25" fmla="*/ 0 w 6731000"/>
              <a:gd name="connsiteY25" fmla="*/ 2433159 h 2733524"/>
              <a:gd name="connsiteX26" fmla="*/ 0 w 6731000"/>
              <a:gd name="connsiteY26" fmla="*/ 2433159 h 2733524"/>
              <a:gd name="connsiteX27" fmla="*/ 0 w 6731000"/>
              <a:gd name="connsiteY27" fmla="*/ 2433159 h 2733524"/>
              <a:gd name="connsiteX28" fmla="*/ 0 w 6731000"/>
              <a:gd name="connsiteY28" fmla="*/ 2433159 h 273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31000" h="2733524">
                <a:moveTo>
                  <a:pt x="0" y="2505730"/>
                </a:moveTo>
                <a:cubicBezTo>
                  <a:pt x="1563309" y="2619627"/>
                  <a:pt x="3126619" y="2733524"/>
                  <a:pt x="3930952" y="2554111"/>
                </a:cubicBezTo>
                <a:cubicBezTo>
                  <a:pt x="4735285" y="2374698"/>
                  <a:pt x="4467175" y="1737682"/>
                  <a:pt x="4826000" y="1429254"/>
                </a:cubicBezTo>
                <a:cubicBezTo>
                  <a:pt x="5184825" y="1120826"/>
                  <a:pt x="5773461" y="820461"/>
                  <a:pt x="6083905" y="703540"/>
                </a:cubicBezTo>
                <a:cubicBezTo>
                  <a:pt x="6394349" y="586619"/>
                  <a:pt x="6646334" y="745873"/>
                  <a:pt x="6688667" y="727730"/>
                </a:cubicBezTo>
                <a:cubicBezTo>
                  <a:pt x="6731000" y="709587"/>
                  <a:pt x="6366127" y="669270"/>
                  <a:pt x="6337905" y="594683"/>
                </a:cubicBezTo>
                <a:cubicBezTo>
                  <a:pt x="6309683" y="520096"/>
                  <a:pt x="6527396" y="304396"/>
                  <a:pt x="6519333" y="280206"/>
                </a:cubicBezTo>
                <a:cubicBezTo>
                  <a:pt x="6511270" y="256016"/>
                  <a:pt x="6333873" y="493889"/>
                  <a:pt x="6289524" y="449540"/>
                </a:cubicBezTo>
                <a:cubicBezTo>
                  <a:pt x="6245175" y="405191"/>
                  <a:pt x="6270474" y="28222"/>
                  <a:pt x="6253238" y="14111"/>
                </a:cubicBezTo>
                <a:cubicBezTo>
                  <a:pt x="6236002" y="0"/>
                  <a:pt x="6230459" y="342698"/>
                  <a:pt x="6186110" y="364873"/>
                </a:cubicBezTo>
                <a:cubicBezTo>
                  <a:pt x="6141761" y="387048"/>
                  <a:pt x="6004177" y="153207"/>
                  <a:pt x="5987143" y="147159"/>
                </a:cubicBezTo>
                <a:cubicBezTo>
                  <a:pt x="5970109" y="141111"/>
                  <a:pt x="6096000" y="296333"/>
                  <a:pt x="6083905" y="328587"/>
                </a:cubicBezTo>
                <a:cubicBezTo>
                  <a:pt x="6071810" y="360841"/>
                  <a:pt x="5910540" y="316492"/>
                  <a:pt x="5914572" y="340683"/>
                </a:cubicBezTo>
                <a:cubicBezTo>
                  <a:pt x="5918604" y="364874"/>
                  <a:pt x="6085921" y="451556"/>
                  <a:pt x="6108095" y="473730"/>
                </a:cubicBezTo>
                <a:cubicBezTo>
                  <a:pt x="6130269" y="495904"/>
                  <a:pt x="6043587" y="457603"/>
                  <a:pt x="6047619" y="473730"/>
                </a:cubicBezTo>
                <a:cubicBezTo>
                  <a:pt x="6051651" y="489857"/>
                  <a:pt x="6235095" y="495905"/>
                  <a:pt x="6132286" y="570492"/>
                </a:cubicBezTo>
                <a:cubicBezTo>
                  <a:pt x="6029477" y="645079"/>
                  <a:pt x="5646460" y="802318"/>
                  <a:pt x="5430762" y="921254"/>
                </a:cubicBezTo>
                <a:cubicBezTo>
                  <a:pt x="5215064" y="1040190"/>
                  <a:pt x="4971143" y="1183317"/>
                  <a:pt x="4838095" y="1284111"/>
                </a:cubicBezTo>
                <a:cubicBezTo>
                  <a:pt x="4705047" y="1384905"/>
                  <a:pt x="4694968" y="1407080"/>
                  <a:pt x="4632476" y="1526016"/>
                </a:cubicBezTo>
                <a:cubicBezTo>
                  <a:pt x="4569984" y="1644953"/>
                  <a:pt x="4523619" y="1862667"/>
                  <a:pt x="4463143" y="1997730"/>
                </a:cubicBezTo>
                <a:cubicBezTo>
                  <a:pt x="4402667" y="2132793"/>
                  <a:pt x="4368397" y="2251730"/>
                  <a:pt x="4269619" y="2336397"/>
                </a:cubicBezTo>
                <a:cubicBezTo>
                  <a:pt x="4170841" y="2421064"/>
                  <a:pt x="4025698" y="2467429"/>
                  <a:pt x="3870476" y="2505730"/>
                </a:cubicBezTo>
                <a:cubicBezTo>
                  <a:pt x="3715254" y="2544031"/>
                  <a:pt x="3574143" y="2554111"/>
                  <a:pt x="3338286" y="2566206"/>
                </a:cubicBezTo>
                <a:cubicBezTo>
                  <a:pt x="3102429" y="2578301"/>
                  <a:pt x="2822222" y="2586365"/>
                  <a:pt x="2455333" y="2578302"/>
                </a:cubicBezTo>
                <a:cubicBezTo>
                  <a:pt x="2088444" y="2570239"/>
                  <a:pt x="1546174" y="2542015"/>
                  <a:pt x="1136952" y="2517825"/>
                </a:cubicBezTo>
                <a:cubicBezTo>
                  <a:pt x="727730" y="2493635"/>
                  <a:pt x="0" y="2433159"/>
                  <a:pt x="0" y="2433159"/>
                </a:cubicBezTo>
                <a:lnTo>
                  <a:pt x="0" y="2433159"/>
                </a:lnTo>
                <a:lnTo>
                  <a:pt x="0" y="2433159"/>
                </a:lnTo>
                <a:lnTo>
                  <a:pt x="0" y="2433159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pSp>
        <p:nvGrpSpPr>
          <p:cNvPr id="21518" name="Grouper 26"/>
          <p:cNvGrpSpPr>
            <a:grpSpLocks/>
          </p:cNvGrpSpPr>
          <p:nvPr/>
        </p:nvGrpSpPr>
        <p:grpSpPr bwMode="auto">
          <a:xfrm>
            <a:off x="5524500" y="5254625"/>
            <a:ext cx="595313" cy="814388"/>
            <a:chOff x="6180666" y="5598079"/>
            <a:chExt cx="653143" cy="947033"/>
          </a:xfrm>
        </p:grpSpPr>
        <p:sp>
          <p:nvSpPr>
            <p:cNvPr id="18" name="Ellipse 17"/>
            <p:cNvSpPr/>
            <p:nvPr/>
          </p:nvSpPr>
          <p:spPr>
            <a:xfrm>
              <a:off x="6180666" y="5598079"/>
              <a:ext cx="653143" cy="555667"/>
            </a:xfrm>
            <a:prstGeom prst="ellipse">
              <a:avLst/>
            </a:prstGeom>
            <a:solidFill>
              <a:srgbClr val="FF0625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cxnSp>
          <p:nvCxnSpPr>
            <p:cNvPr id="20" name="Connecteur droit 19"/>
            <p:cNvCxnSpPr>
              <a:stCxn id="18" idx="4"/>
            </p:cNvCxnSpPr>
            <p:nvPr/>
          </p:nvCxnSpPr>
          <p:spPr>
            <a:xfrm rot="5400000">
              <a:off x="6312790" y="6336872"/>
              <a:ext cx="378443" cy="12191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6495917" y="6532189"/>
              <a:ext cx="121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6337420" y="6543265"/>
              <a:ext cx="339635" cy="1847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rme libre 24"/>
          <p:cNvSpPr/>
          <p:nvPr/>
        </p:nvSpPr>
        <p:spPr>
          <a:xfrm rot="20934781">
            <a:off x="5346700" y="4776788"/>
            <a:ext cx="354013" cy="228600"/>
          </a:xfrm>
          <a:custGeom>
            <a:avLst/>
            <a:gdLst>
              <a:gd name="connsiteX0" fmla="*/ 0 w 616857"/>
              <a:gd name="connsiteY0" fmla="*/ 423333 h 457602"/>
              <a:gd name="connsiteX1" fmla="*/ 411238 w 616857"/>
              <a:gd name="connsiteY1" fmla="*/ 387047 h 457602"/>
              <a:gd name="connsiteX2" fmla="*/ 616857 w 616857"/>
              <a:gd name="connsiteY2" fmla="*/ 0 h 457602"/>
              <a:gd name="connsiteX3" fmla="*/ 616857 w 616857"/>
              <a:gd name="connsiteY3" fmla="*/ 0 h 45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857" h="457602">
                <a:moveTo>
                  <a:pt x="0" y="423333"/>
                </a:moveTo>
                <a:cubicBezTo>
                  <a:pt x="154214" y="440467"/>
                  <a:pt x="308429" y="457602"/>
                  <a:pt x="411238" y="387047"/>
                </a:cubicBezTo>
                <a:cubicBezTo>
                  <a:pt x="514047" y="316492"/>
                  <a:pt x="616857" y="0"/>
                  <a:pt x="616857" y="0"/>
                </a:cubicBezTo>
                <a:lnTo>
                  <a:pt x="616857" y="0"/>
                </a:lnTo>
              </a:path>
            </a:pathLst>
          </a:custGeom>
          <a:ln w="38100" cmpd="sng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6" name="Forme libre 25"/>
          <p:cNvSpPr/>
          <p:nvPr/>
        </p:nvSpPr>
        <p:spPr>
          <a:xfrm rot="17313592" flipV="1">
            <a:off x="6226969" y="4304507"/>
            <a:ext cx="333375" cy="242887"/>
          </a:xfrm>
          <a:custGeom>
            <a:avLst/>
            <a:gdLst>
              <a:gd name="connsiteX0" fmla="*/ 0 w 616857"/>
              <a:gd name="connsiteY0" fmla="*/ 423333 h 457602"/>
              <a:gd name="connsiteX1" fmla="*/ 411238 w 616857"/>
              <a:gd name="connsiteY1" fmla="*/ 387047 h 457602"/>
              <a:gd name="connsiteX2" fmla="*/ 616857 w 616857"/>
              <a:gd name="connsiteY2" fmla="*/ 0 h 457602"/>
              <a:gd name="connsiteX3" fmla="*/ 616857 w 616857"/>
              <a:gd name="connsiteY3" fmla="*/ 0 h 45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857" h="457602">
                <a:moveTo>
                  <a:pt x="0" y="423333"/>
                </a:moveTo>
                <a:cubicBezTo>
                  <a:pt x="154214" y="440467"/>
                  <a:pt x="308429" y="457602"/>
                  <a:pt x="411238" y="387047"/>
                </a:cubicBezTo>
                <a:cubicBezTo>
                  <a:pt x="514047" y="316492"/>
                  <a:pt x="616857" y="0"/>
                  <a:pt x="616857" y="0"/>
                </a:cubicBezTo>
                <a:lnTo>
                  <a:pt x="616857" y="0"/>
                </a:lnTo>
              </a:path>
            </a:pathLst>
          </a:custGeom>
          <a:ln w="38100" cmpd="sng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pSp>
        <p:nvGrpSpPr>
          <p:cNvPr id="21521" name="Grouper 27"/>
          <p:cNvGrpSpPr>
            <a:grpSpLocks/>
          </p:cNvGrpSpPr>
          <p:nvPr/>
        </p:nvGrpSpPr>
        <p:grpSpPr bwMode="auto">
          <a:xfrm>
            <a:off x="5721350" y="3614738"/>
            <a:ext cx="452438" cy="622300"/>
            <a:chOff x="6180666" y="5598079"/>
            <a:chExt cx="653143" cy="947033"/>
          </a:xfrm>
        </p:grpSpPr>
        <p:sp>
          <p:nvSpPr>
            <p:cNvPr id="29" name="Ellipse 28"/>
            <p:cNvSpPr/>
            <p:nvPr/>
          </p:nvSpPr>
          <p:spPr>
            <a:xfrm>
              <a:off x="6180666" y="5598079"/>
              <a:ext cx="653143" cy="555657"/>
            </a:xfrm>
            <a:prstGeom prst="ellipse">
              <a:avLst/>
            </a:prstGeom>
            <a:solidFill>
              <a:srgbClr val="96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cxnSp>
          <p:nvCxnSpPr>
            <p:cNvPr id="30" name="Connecteur droit 29"/>
            <p:cNvCxnSpPr>
              <a:stCxn id="29" idx="4"/>
            </p:cNvCxnSpPr>
            <p:nvPr/>
          </p:nvCxnSpPr>
          <p:spPr>
            <a:xfrm rot="5400000">
              <a:off x="6313069" y="6335300"/>
              <a:ext cx="376880" cy="13750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6494633" y="6530617"/>
              <a:ext cx="13750" cy="24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6338796" y="6542695"/>
              <a:ext cx="336883" cy="2417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22" name="Grouper 32"/>
          <p:cNvGrpSpPr>
            <a:grpSpLocks/>
          </p:cNvGrpSpPr>
          <p:nvPr/>
        </p:nvGrpSpPr>
        <p:grpSpPr bwMode="auto">
          <a:xfrm>
            <a:off x="6500813" y="3448050"/>
            <a:ext cx="452437" cy="622300"/>
            <a:chOff x="6180666" y="5598079"/>
            <a:chExt cx="653143" cy="947033"/>
          </a:xfrm>
        </p:grpSpPr>
        <p:sp>
          <p:nvSpPr>
            <p:cNvPr id="34" name="Ellipse 33"/>
            <p:cNvSpPr/>
            <p:nvPr/>
          </p:nvSpPr>
          <p:spPr>
            <a:xfrm>
              <a:off x="6180666" y="5598079"/>
              <a:ext cx="653143" cy="555657"/>
            </a:xfrm>
            <a:prstGeom prst="ellipse">
              <a:avLst/>
            </a:prstGeom>
            <a:solidFill>
              <a:srgbClr val="A5FB74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cxnSp>
          <p:nvCxnSpPr>
            <p:cNvPr id="35" name="Connecteur droit 34"/>
            <p:cNvCxnSpPr>
              <a:stCxn id="34" idx="4"/>
            </p:cNvCxnSpPr>
            <p:nvPr/>
          </p:nvCxnSpPr>
          <p:spPr>
            <a:xfrm rot="5400000">
              <a:off x="6313068" y="6335300"/>
              <a:ext cx="376880" cy="13750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6494633" y="6530617"/>
              <a:ext cx="13750" cy="24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6338795" y="6542697"/>
              <a:ext cx="336885" cy="2415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ZoneTexte 49"/>
          <p:cNvSpPr txBox="1"/>
          <p:nvPr/>
        </p:nvSpPr>
        <p:spPr>
          <a:xfrm>
            <a:off x="628650" y="1214438"/>
            <a:ext cx="1295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neurone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906963" y="1260475"/>
            <a:ext cx="33099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00"/>
                </a:solidFill>
                <a:latin typeface="+mj-lt"/>
                <a:cs typeface="+mn-cs"/>
              </a:rPr>
              <a:t>Signaux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+mn-cs"/>
              </a:rPr>
              <a:t> de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cs typeface="+mn-cs"/>
              </a:rPr>
              <a:t>guidage</a:t>
            </a:r>
            <a:endParaRPr lang="en-US" sz="2400" b="1" dirty="0">
              <a:solidFill>
                <a:srgbClr val="000000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  <a:cs typeface="+mn-cs"/>
              </a:rPr>
              <a:t>Attractants et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cs typeface="+mn-cs"/>
              </a:rPr>
              <a:t>répulsifs</a:t>
            </a:r>
            <a:endParaRPr lang="en-US" sz="24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grpSp>
        <p:nvGrpSpPr>
          <p:cNvPr id="21525" name="Grouper 52"/>
          <p:cNvGrpSpPr>
            <a:grpSpLocks/>
          </p:cNvGrpSpPr>
          <p:nvPr/>
        </p:nvGrpSpPr>
        <p:grpSpPr bwMode="auto">
          <a:xfrm>
            <a:off x="6718300" y="4324350"/>
            <a:ext cx="452438" cy="622300"/>
            <a:chOff x="6180666" y="5598079"/>
            <a:chExt cx="653143" cy="947033"/>
          </a:xfrm>
        </p:grpSpPr>
        <p:sp>
          <p:nvSpPr>
            <p:cNvPr id="54" name="Ellipse 53"/>
            <p:cNvSpPr/>
            <p:nvPr/>
          </p:nvSpPr>
          <p:spPr>
            <a:xfrm>
              <a:off x="6180666" y="5598079"/>
              <a:ext cx="653143" cy="555657"/>
            </a:xfrm>
            <a:prstGeom prst="ellipse">
              <a:avLst/>
            </a:prstGeom>
            <a:solidFill>
              <a:srgbClr val="D5371B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cxnSp>
          <p:nvCxnSpPr>
            <p:cNvPr id="55" name="Connecteur droit 54"/>
            <p:cNvCxnSpPr>
              <a:stCxn id="54" idx="4"/>
            </p:cNvCxnSpPr>
            <p:nvPr/>
          </p:nvCxnSpPr>
          <p:spPr>
            <a:xfrm rot="5400000">
              <a:off x="6313069" y="6335300"/>
              <a:ext cx="376880" cy="13750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6494633" y="6530617"/>
              <a:ext cx="13750" cy="24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338796" y="6542697"/>
              <a:ext cx="336883" cy="2415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26" name="Grouper 57"/>
          <p:cNvGrpSpPr>
            <a:grpSpLocks/>
          </p:cNvGrpSpPr>
          <p:nvPr/>
        </p:nvGrpSpPr>
        <p:grpSpPr bwMode="auto">
          <a:xfrm>
            <a:off x="7670800" y="3779838"/>
            <a:ext cx="452438" cy="622300"/>
            <a:chOff x="6180666" y="5598079"/>
            <a:chExt cx="653143" cy="947033"/>
          </a:xfrm>
        </p:grpSpPr>
        <p:sp>
          <p:nvSpPr>
            <p:cNvPr id="59" name="Ellipse 58"/>
            <p:cNvSpPr/>
            <p:nvPr/>
          </p:nvSpPr>
          <p:spPr>
            <a:xfrm>
              <a:off x="6180666" y="5598079"/>
              <a:ext cx="653143" cy="555657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cxnSp>
          <p:nvCxnSpPr>
            <p:cNvPr id="60" name="Connecteur droit 59"/>
            <p:cNvCxnSpPr>
              <a:stCxn id="59" idx="4"/>
            </p:cNvCxnSpPr>
            <p:nvPr/>
          </p:nvCxnSpPr>
          <p:spPr>
            <a:xfrm rot="5400000">
              <a:off x="6313069" y="6335300"/>
              <a:ext cx="376880" cy="13750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6494633" y="6530617"/>
              <a:ext cx="13750" cy="24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6338796" y="6542695"/>
              <a:ext cx="336883" cy="2417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27" name="Grouper 62"/>
          <p:cNvGrpSpPr>
            <a:grpSpLocks/>
          </p:cNvGrpSpPr>
          <p:nvPr/>
        </p:nvGrpSpPr>
        <p:grpSpPr bwMode="auto">
          <a:xfrm>
            <a:off x="7832725" y="2643188"/>
            <a:ext cx="469900" cy="688975"/>
            <a:chOff x="6180666" y="5598079"/>
            <a:chExt cx="653143" cy="947033"/>
          </a:xfrm>
        </p:grpSpPr>
        <p:sp>
          <p:nvSpPr>
            <p:cNvPr id="64" name="Ellipse 63"/>
            <p:cNvSpPr/>
            <p:nvPr/>
          </p:nvSpPr>
          <p:spPr>
            <a:xfrm>
              <a:off x="6180666" y="5598079"/>
              <a:ext cx="653143" cy="556436"/>
            </a:xfrm>
            <a:prstGeom prst="ellipse">
              <a:avLst/>
            </a:prstGeom>
            <a:solidFill>
              <a:srgbClr val="18FF29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cxnSp>
          <p:nvCxnSpPr>
            <p:cNvPr id="65" name="Connecteur droit 64"/>
            <p:cNvCxnSpPr>
              <a:stCxn id="64" idx="4"/>
            </p:cNvCxnSpPr>
            <p:nvPr/>
          </p:nvCxnSpPr>
          <p:spPr>
            <a:xfrm rot="5400000">
              <a:off x="6312970" y="6337750"/>
              <a:ext cx="377505" cy="11032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6496205" y="6532019"/>
              <a:ext cx="110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6337333" y="6542929"/>
              <a:ext cx="339811" cy="2183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28" name="Grouper 37"/>
          <p:cNvGrpSpPr>
            <a:grpSpLocks/>
          </p:cNvGrpSpPr>
          <p:nvPr/>
        </p:nvGrpSpPr>
        <p:grpSpPr bwMode="auto">
          <a:xfrm>
            <a:off x="7297738" y="2462213"/>
            <a:ext cx="468312" cy="688975"/>
            <a:chOff x="6180666" y="5598079"/>
            <a:chExt cx="653143" cy="947033"/>
          </a:xfrm>
        </p:grpSpPr>
        <p:sp>
          <p:nvSpPr>
            <p:cNvPr id="39" name="Ellipse 38"/>
            <p:cNvSpPr/>
            <p:nvPr/>
          </p:nvSpPr>
          <p:spPr>
            <a:xfrm>
              <a:off x="6180666" y="5598079"/>
              <a:ext cx="653143" cy="556436"/>
            </a:xfrm>
            <a:prstGeom prst="ellipse">
              <a:avLst/>
            </a:prstGeom>
            <a:solidFill>
              <a:srgbClr val="11C41D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cxnSp>
          <p:nvCxnSpPr>
            <p:cNvPr id="40" name="Connecteur droit 39"/>
            <p:cNvCxnSpPr>
              <a:stCxn id="39" idx="4"/>
            </p:cNvCxnSpPr>
            <p:nvPr/>
          </p:nvCxnSpPr>
          <p:spPr>
            <a:xfrm rot="5400000">
              <a:off x="6312951" y="6336624"/>
              <a:ext cx="377505" cy="13284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6495061" y="6532019"/>
              <a:ext cx="132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6337863" y="6542929"/>
              <a:ext cx="338750" cy="2183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29" name="Grouper 68"/>
          <p:cNvGrpSpPr>
            <a:grpSpLocks/>
          </p:cNvGrpSpPr>
          <p:nvPr/>
        </p:nvGrpSpPr>
        <p:grpSpPr bwMode="auto">
          <a:xfrm>
            <a:off x="4624388" y="3195638"/>
            <a:ext cx="452437" cy="622300"/>
            <a:chOff x="6180666" y="5598079"/>
            <a:chExt cx="653143" cy="947033"/>
          </a:xfrm>
        </p:grpSpPr>
        <p:sp>
          <p:nvSpPr>
            <p:cNvPr id="70" name="Ellipse 69"/>
            <p:cNvSpPr/>
            <p:nvPr/>
          </p:nvSpPr>
          <p:spPr>
            <a:xfrm>
              <a:off x="6180666" y="5598079"/>
              <a:ext cx="653143" cy="555657"/>
            </a:xfrm>
            <a:prstGeom prst="ellipse">
              <a:avLst/>
            </a:prstGeom>
            <a:solidFill>
              <a:srgbClr val="96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cxnSp>
          <p:nvCxnSpPr>
            <p:cNvPr id="71" name="Connecteur droit 70"/>
            <p:cNvCxnSpPr>
              <a:stCxn id="70" idx="4"/>
            </p:cNvCxnSpPr>
            <p:nvPr/>
          </p:nvCxnSpPr>
          <p:spPr>
            <a:xfrm rot="5400000">
              <a:off x="6313068" y="6335300"/>
              <a:ext cx="376880" cy="13750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6494633" y="6530617"/>
              <a:ext cx="13750" cy="24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6338795" y="6542695"/>
              <a:ext cx="336885" cy="2417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30" name="Grouper 73"/>
          <p:cNvGrpSpPr>
            <a:grpSpLocks/>
          </p:cNvGrpSpPr>
          <p:nvPr/>
        </p:nvGrpSpPr>
        <p:grpSpPr bwMode="auto">
          <a:xfrm>
            <a:off x="4170363" y="3629025"/>
            <a:ext cx="454025" cy="622300"/>
            <a:chOff x="6180666" y="5598079"/>
            <a:chExt cx="653143" cy="947033"/>
          </a:xfrm>
        </p:grpSpPr>
        <p:sp>
          <p:nvSpPr>
            <p:cNvPr id="75" name="Ellipse 74"/>
            <p:cNvSpPr/>
            <p:nvPr/>
          </p:nvSpPr>
          <p:spPr>
            <a:xfrm>
              <a:off x="6180666" y="5598079"/>
              <a:ext cx="653143" cy="555657"/>
            </a:xfrm>
            <a:prstGeom prst="ellipse">
              <a:avLst/>
            </a:prstGeom>
            <a:solidFill>
              <a:srgbClr val="A5FB74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cxnSp>
          <p:nvCxnSpPr>
            <p:cNvPr id="76" name="Connecteur droit 75"/>
            <p:cNvCxnSpPr>
              <a:stCxn id="75" idx="4"/>
            </p:cNvCxnSpPr>
            <p:nvPr/>
          </p:nvCxnSpPr>
          <p:spPr>
            <a:xfrm rot="5400000">
              <a:off x="6313088" y="6336467"/>
              <a:ext cx="376880" cy="11418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6495819" y="6530617"/>
              <a:ext cx="11418" cy="24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6338242" y="6542697"/>
              <a:ext cx="337990" cy="2415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Connecteur droit 73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32" name="Rectangle 84"/>
          <p:cNvSpPr>
            <a:spLocks noChangeArrowheads="1"/>
          </p:cNvSpPr>
          <p:nvPr/>
        </p:nvSpPr>
        <p:spPr bwMode="auto">
          <a:xfrm>
            <a:off x="1773238" y="193675"/>
            <a:ext cx="6272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Mécanisme de ciblage et Navigation axonale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4"/>
          <p:cNvSpPr txBox="1">
            <a:spLocks noChangeArrowheads="1"/>
          </p:cNvSpPr>
          <p:nvPr/>
        </p:nvSpPr>
        <p:spPr bwMode="auto">
          <a:xfrm>
            <a:off x="1471613" y="966788"/>
            <a:ext cx="327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kia"/>
              </a:rPr>
              <a:t>Ramon y Cajal, 1892</a:t>
            </a:r>
          </a:p>
        </p:txBody>
      </p:sp>
      <p:pic>
        <p:nvPicPr>
          <p:cNvPr id="22530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950" y="1341438"/>
            <a:ext cx="22860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8550" y="1531938"/>
            <a:ext cx="291941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14"/>
          <p:cNvSpPr txBox="1">
            <a:spLocks noChangeArrowheads="1"/>
          </p:cNvSpPr>
          <p:nvPr/>
        </p:nvSpPr>
        <p:spPr bwMode="auto">
          <a:xfrm>
            <a:off x="5141913" y="4240213"/>
            <a:ext cx="2919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Skia"/>
              </a:rPr>
              <a:t>Le cône de croissance</a:t>
            </a:r>
          </a:p>
        </p:txBody>
      </p:sp>
      <p:sp>
        <p:nvSpPr>
          <p:cNvPr id="22533" name="Rectangle 17"/>
          <p:cNvSpPr>
            <a:spLocks noChangeArrowheads="1"/>
          </p:cNvSpPr>
          <p:nvPr/>
        </p:nvSpPr>
        <p:spPr bwMode="auto">
          <a:xfrm>
            <a:off x="1773238" y="193675"/>
            <a:ext cx="6397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Mécanismes de ciblage et Navigation axonale</a:t>
            </a:r>
            <a:endParaRPr lang="en-US" sz="2400">
              <a:latin typeface="Calibri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0" y="741363"/>
            <a:ext cx="9144000" cy="1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5" name="Text Box 14"/>
          <p:cNvSpPr txBox="1">
            <a:spLocks noChangeArrowheads="1"/>
          </p:cNvSpPr>
          <p:nvPr/>
        </p:nvSpPr>
        <p:spPr bwMode="auto">
          <a:xfrm>
            <a:off x="1125538" y="4978400"/>
            <a:ext cx="7567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kia"/>
              </a:rPr>
              <a:t>Le neurone émet un prolongement, l’axone, qui est muni à son extremité d’une structure motile, le cône de croissance</a:t>
            </a:r>
          </a:p>
        </p:txBody>
      </p:sp>
      <p:sp>
        <p:nvSpPr>
          <p:cNvPr id="22536" name="Rectangle 21"/>
          <p:cNvSpPr>
            <a:spLocks noChangeArrowheads="1"/>
          </p:cNvSpPr>
          <p:nvPr/>
        </p:nvSpPr>
        <p:spPr bwMode="auto">
          <a:xfrm>
            <a:off x="109538" y="0"/>
            <a:ext cx="1011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kia"/>
              </a:rPr>
              <a:t>Part. 1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2537" name="Text Box 14"/>
          <p:cNvSpPr txBox="1">
            <a:spLocks noChangeArrowheads="1"/>
          </p:cNvSpPr>
          <p:nvPr/>
        </p:nvSpPr>
        <p:spPr bwMode="auto">
          <a:xfrm>
            <a:off x="5202238" y="1766888"/>
            <a:ext cx="1287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Skia"/>
              </a:rPr>
              <a:t>neurone</a:t>
            </a:r>
          </a:p>
        </p:txBody>
      </p:sp>
      <p:sp>
        <p:nvSpPr>
          <p:cNvPr id="22538" name="Text Box 14"/>
          <p:cNvSpPr txBox="1">
            <a:spLocks noChangeArrowheads="1"/>
          </p:cNvSpPr>
          <p:nvPr/>
        </p:nvSpPr>
        <p:spPr bwMode="auto">
          <a:xfrm>
            <a:off x="6311900" y="2586038"/>
            <a:ext cx="1287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Skia"/>
              </a:rPr>
              <a:t>axone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9955</TotalTime>
  <Words>1665</Words>
  <Application>Microsoft Office PowerPoint</Application>
  <PresentationFormat>Affichage à l'écran (4:3)</PresentationFormat>
  <Paragraphs>422</Paragraphs>
  <Slides>44</Slides>
  <Notes>4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valérie castellani</dc:creator>
  <cp:lastModifiedBy>Charles-Henri Eyraud</cp:lastModifiedBy>
  <cp:revision>42</cp:revision>
  <dcterms:created xsi:type="dcterms:W3CDTF">2012-04-02T13:23:40Z</dcterms:created>
  <dcterms:modified xsi:type="dcterms:W3CDTF">2012-04-09T09:30:56Z</dcterms:modified>
</cp:coreProperties>
</file>